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notesSlides/notesSlide2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9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7099300" cy="10234613"/>
  <p:defaultTextStyle>
    <a:defPPr>
      <a:defRPr lang="en-NZ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B2D8"/>
    <a:srgbClr val="A7A9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 autoAdjust="0"/>
    <p:restoredTop sz="79084" autoAdjust="0"/>
  </p:normalViewPr>
  <p:slideViewPr>
    <p:cSldViewPr>
      <p:cViewPr varScale="1">
        <p:scale>
          <a:sx n="64" d="100"/>
          <a:sy n="64" d="100"/>
        </p:scale>
        <p:origin x="-11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75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ee%20Dargan\AppData\Roaming\Microsoft\Excel\Sheet_1%20(version%201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Sheet5!$A$2</c:f>
              <c:strCache>
                <c:ptCount val="1"/>
                <c:pt idx="0">
                  <c:v>Professional</c:v>
                </c:pt>
              </c:strCache>
            </c:strRef>
          </c:tx>
          <c:invertIfNegative val="0"/>
          <c:cat>
            <c:strRef>
              <c:f>Sheet5!$B$1:$D$1</c:f>
              <c:strCache>
                <c:ptCount val="3"/>
                <c:pt idx="0">
                  <c:v>In favour</c:v>
                </c:pt>
                <c:pt idx="1">
                  <c:v>Against</c:v>
                </c:pt>
                <c:pt idx="2">
                  <c:v>Unsure</c:v>
                </c:pt>
              </c:strCache>
            </c:strRef>
          </c:cat>
          <c:val>
            <c:numRef>
              <c:f>Sheet5!$B$2:$D$2</c:f>
              <c:numCache>
                <c:formatCode>0%</c:formatCode>
                <c:ptCount val="3"/>
                <c:pt idx="0">
                  <c:v>0.84</c:v>
                </c:pt>
                <c:pt idx="1">
                  <c:v>6.6666666666666666E-2</c:v>
                </c:pt>
                <c:pt idx="2">
                  <c:v>9.3333333333333338E-2</c:v>
                </c:pt>
              </c:numCache>
            </c:numRef>
          </c:val>
        </c:ser>
        <c:ser>
          <c:idx val="1"/>
          <c:order val="1"/>
          <c:tx>
            <c:strRef>
              <c:f>Sheet5!$A$3</c:f>
              <c:strCache>
                <c:ptCount val="1"/>
                <c:pt idx="0">
                  <c:v>Associate</c:v>
                </c:pt>
              </c:strCache>
            </c:strRef>
          </c:tx>
          <c:invertIfNegative val="0"/>
          <c:cat>
            <c:strRef>
              <c:f>Sheet5!$B$1:$D$1</c:f>
              <c:strCache>
                <c:ptCount val="3"/>
                <c:pt idx="0">
                  <c:v>In favour</c:v>
                </c:pt>
                <c:pt idx="1">
                  <c:v>Against</c:v>
                </c:pt>
                <c:pt idx="2">
                  <c:v>Unsure</c:v>
                </c:pt>
              </c:strCache>
            </c:strRef>
          </c:cat>
          <c:val>
            <c:numRef>
              <c:f>Sheet5!$B$3:$D$3</c:f>
              <c:numCache>
                <c:formatCode>0%</c:formatCode>
                <c:ptCount val="3"/>
                <c:pt idx="0">
                  <c:v>0.79166666666666663</c:v>
                </c:pt>
                <c:pt idx="1">
                  <c:v>4.1666666666666664E-2</c:v>
                </c:pt>
                <c:pt idx="2">
                  <c:v>0.16666666666666666</c:v>
                </c:pt>
              </c:numCache>
            </c:numRef>
          </c:val>
        </c:ser>
        <c:ser>
          <c:idx val="2"/>
          <c:order val="2"/>
          <c:tx>
            <c:strRef>
              <c:f>Sheet5!$A$4</c:f>
              <c:strCache>
                <c:ptCount val="1"/>
                <c:pt idx="0">
                  <c:v>Member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</c:spPr>
          <c:invertIfNegative val="0"/>
          <c:cat>
            <c:strRef>
              <c:f>Sheet5!$B$1:$D$1</c:f>
              <c:strCache>
                <c:ptCount val="3"/>
                <c:pt idx="0">
                  <c:v>In favour</c:v>
                </c:pt>
                <c:pt idx="1">
                  <c:v>Against</c:v>
                </c:pt>
                <c:pt idx="2">
                  <c:v>Unsure</c:v>
                </c:pt>
              </c:strCache>
            </c:strRef>
          </c:cat>
          <c:val>
            <c:numRef>
              <c:f>Sheet5!$B$4:$D$4</c:f>
              <c:numCache>
                <c:formatCode>0%</c:formatCode>
                <c:ptCount val="3"/>
                <c:pt idx="0">
                  <c:v>0.76</c:v>
                </c:pt>
                <c:pt idx="1">
                  <c:v>0.16</c:v>
                </c:pt>
                <c:pt idx="2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953984"/>
        <c:axId val="44955520"/>
      </c:barChart>
      <c:catAx>
        <c:axId val="44953984"/>
        <c:scaling>
          <c:orientation val="minMax"/>
        </c:scaling>
        <c:delete val="0"/>
        <c:axPos val="b"/>
        <c:majorTickMark val="out"/>
        <c:minorTickMark val="none"/>
        <c:tickLblPos val="nextTo"/>
        <c:crossAx val="44955520"/>
        <c:crosses val="autoZero"/>
        <c:auto val="1"/>
        <c:lblAlgn val="ctr"/>
        <c:lblOffset val="100"/>
        <c:noMultiLvlLbl val="0"/>
      </c:catAx>
      <c:valAx>
        <c:axId val="4495552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495398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N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Sheet5!$A$2</c:f>
              <c:strCache>
                <c:ptCount val="1"/>
                <c:pt idx="0">
                  <c:v>Professional</c:v>
                </c:pt>
              </c:strCache>
            </c:strRef>
          </c:tx>
          <c:invertIfNegative val="0"/>
          <c:cat>
            <c:strRef>
              <c:f>Sheet5!$B$1:$D$1</c:f>
              <c:strCache>
                <c:ptCount val="3"/>
                <c:pt idx="0">
                  <c:v>In favour</c:v>
                </c:pt>
                <c:pt idx="1">
                  <c:v>Against</c:v>
                </c:pt>
                <c:pt idx="2">
                  <c:v>Unsure</c:v>
                </c:pt>
              </c:strCache>
            </c:strRef>
          </c:cat>
          <c:val>
            <c:numRef>
              <c:f>Sheet5!$B$2:$D$2</c:f>
              <c:numCache>
                <c:formatCode>0%</c:formatCode>
                <c:ptCount val="3"/>
                <c:pt idx="0">
                  <c:v>0.52702702702702697</c:v>
                </c:pt>
                <c:pt idx="1">
                  <c:v>0.36486486486486486</c:v>
                </c:pt>
                <c:pt idx="2">
                  <c:v>0.10810810810810811</c:v>
                </c:pt>
              </c:numCache>
            </c:numRef>
          </c:val>
        </c:ser>
        <c:ser>
          <c:idx val="1"/>
          <c:order val="1"/>
          <c:tx>
            <c:strRef>
              <c:f>Sheet5!$A$3</c:f>
              <c:strCache>
                <c:ptCount val="1"/>
                <c:pt idx="0">
                  <c:v>Associate</c:v>
                </c:pt>
              </c:strCache>
            </c:strRef>
          </c:tx>
          <c:invertIfNegative val="0"/>
          <c:cat>
            <c:strRef>
              <c:f>Sheet5!$B$1:$D$1</c:f>
              <c:strCache>
                <c:ptCount val="3"/>
                <c:pt idx="0">
                  <c:v>In favour</c:v>
                </c:pt>
                <c:pt idx="1">
                  <c:v>Against</c:v>
                </c:pt>
                <c:pt idx="2">
                  <c:v>Unsure</c:v>
                </c:pt>
              </c:strCache>
            </c:strRef>
          </c:cat>
          <c:val>
            <c:numRef>
              <c:f>Sheet5!$B$3:$D$3</c:f>
              <c:numCache>
                <c:formatCode>0%</c:formatCode>
                <c:ptCount val="3"/>
                <c:pt idx="0">
                  <c:v>0.66666666666666663</c:v>
                </c:pt>
                <c:pt idx="1">
                  <c:v>0.20833333333333334</c:v>
                </c:pt>
                <c:pt idx="2">
                  <c:v>0.20833333333333334</c:v>
                </c:pt>
              </c:numCache>
            </c:numRef>
          </c:val>
        </c:ser>
        <c:ser>
          <c:idx val="2"/>
          <c:order val="2"/>
          <c:tx>
            <c:strRef>
              <c:f>Sheet5!$A$4</c:f>
              <c:strCache>
                <c:ptCount val="1"/>
                <c:pt idx="0">
                  <c:v>Member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</c:spPr>
          <c:invertIfNegative val="0"/>
          <c:cat>
            <c:strRef>
              <c:f>Sheet5!$B$1:$D$1</c:f>
              <c:strCache>
                <c:ptCount val="3"/>
                <c:pt idx="0">
                  <c:v>In favour</c:v>
                </c:pt>
                <c:pt idx="1">
                  <c:v>Against</c:v>
                </c:pt>
                <c:pt idx="2">
                  <c:v>Unsure</c:v>
                </c:pt>
              </c:strCache>
            </c:strRef>
          </c:cat>
          <c:val>
            <c:numRef>
              <c:f>Sheet5!$B$4:$D$4</c:f>
              <c:numCache>
                <c:formatCode>0%</c:formatCode>
                <c:ptCount val="3"/>
                <c:pt idx="0">
                  <c:v>0.91666666666666663</c:v>
                </c:pt>
                <c:pt idx="1">
                  <c:v>8.3333333333333329E-2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024192"/>
        <c:axId val="80490880"/>
      </c:barChart>
      <c:catAx>
        <c:axId val="68024192"/>
        <c:scaling>
          <c:orientation val="minMax"/>
        </c:scaling>
        <c:delete val="0"/>
        <c:axPos val="b"/>
        <c:majorTickMark val="out"/>
        <c:minorTickMark val="none"/>
        <c:tickLblPos val="nextTo"/>
        <c:crossAx val="80490880"/>
        <c:crosses val="autoZero"/>
        <c:auto val="1"/>
        <c:lblAlgn val="ctr"/>
        <c:lblOffset val="100"/>
        <c:noMultiLvlLbl val="0"/>
      </c:catAx>
      <c:valAx>
        <c:axId val="8049088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6802419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F4CFB9-39CF-45DD-8D7B-94A7FBAC0D8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NZ"/>
        </a:p>
      </dgm:t>
    </dgm:pt>
    <dgm:pt modelId="{FBEB805A-3E54-42F2-A602-D1B9063D4081}">
      <dgm:prSet phldrT="[Text]"/>
      <dgm:spPr/>
      <dgm:t>
        <a:bodyPr/>
        <a:lstStyle/>
        <a:p>
          <a:r>
            <a:rPr lang="en-NZ" dirty="0" smtClean="0">
              <a:solidFill>
                <a:schemeClr val="tx1"/>
              </a:solidFill>
            </a:rPr>
            <a:t>1997</a:t>
          </a:r>
          <a:endParaRPr lang="en-NZ" dirty="0">
            <a:solidFill>
              <a:schemeClr val="tx1"/>
            </a:solidFill>
          </a:endParaRPr>
        </a:p>
      </dgm:t>
    </dgm:pt>
    <dgm:pt modelId="{A63FAACE-B8FD-400D-A39F-969EB81605F0}" type="parTrans" cxnId="{612A3287-6E56-4500-ACD6-D27EC5528B5B}">
      <dgm:prSet/>
      <dgm:spPr/>
      <dgm:t>
        <a:bodyPr/>
        <a:lstStyle/>
        <a:p>
          <a:endParaRPr lang="en-NZ"/>
        </a:p>
      </dgm:t>
    </dgm:pt>
    <dgm:pt modelId="{DB663B51-9A83-4814-822D-104EF9C97E58}" type="sibTrans" cxnId="{612A3287-6E56-4500-ACD6-D27EC5528B5B}">
      <dgm:prSet/>
      <dgm:spPr/>
      <dgm:t>
        <a:bodyPr/>
        <a:lstStyle/>
        <a:p>
          <a:endParaRPr lang="en-NZ"/>
        </a:p>
      </dgm:t>
    </dgm:pt>
    <dgm:pt modelId="{7DCBF199-4B33-45E5-B3F8-21F43D82A439}">
      <dgm:prSet phldrT="[Text]"/>
      <dgm:spPr/>
      <dgm:t>
        <a:bodyPr/>
        <a:lstStyle/>
        <a:p>
          <a:r>
            <a:rPr lang="en-NZ" dirty="0" smtClean="0"/>
            <a:t>CPANZ formed</a:t>
          </a:r>
          <a:endParaRPr lang="en-NZ" dirty="0"/>
        </a:p>
      </dgm:t>
    </dgm:pt>
    <dgm:pt modelId="{DD433227-35F1-4F54-9678-F84A22C98E0E}" type="parTrans" cxnId="{502ADE84-B6B8-4857-A6E0-616666F97B56}">
      <dgm:prSet/>
      <dgm:spPr/>
      <dgm:t>
        <a:bodyPr/>
        <a:lstStyle/>
        <a:p>
          <a:endParaRPr lang="en-NZ"/>
        </a:p>
      </dgm:t>
    </dgm:pt>
    <dgm:pt modelId="{C89C3B19-53C7-4025-92D3-0AD911CD99CA}" type="sibTrans" cxnId="{502ADE84-B6B8-4857-A6E0-616666F97B56}">
      <dgm:prSet/>
      <dgm:spPr/>
      <dgm:t>
        <a:bodyPr/>
        <a:lstStyle/>
        <a:p>
          <a:endParaRPr lang="en-NZ"/>
        </a:p>
      </dgm:t>
    </dgm:pt>
    <dgm:pt modelId="{55D6EBFB-CB91-4E1D-91DB-F1D883745E90}">
      <dgm:prSet phldrT="[Text]"/>
      <dgm:spPr/>
      <dgm:t>
        <a:bodyPr/>
        <a:lstStyle/>
        <a:p>
          <a:r>
            <a:rPr lang="en-NZ" dirty="0" smtClean="0"/>
            <a:t>No careers specific tertiary level quals</a:t>
          </a:r>
          <a:endParaRPr lang="en-NZ" dirty="0"/>
        </a:p>
      </dgm:t>
    </dgm:pt>
    <dgm:pt modelId="{5E0AB9DB-470E-4DA6-AE9E-94EE7AF8FC05}" type="parTrans" cxnId="{5178F70C-E78E-4B8B-AF88-5E4D838ADC11}">
      <dgm:prSet/>
      <dgm:spPr/>
      <dgm:t>
        <a:bodyPr/>
        <a:lstStyle/>
        <a:p>
          <a:endParaRPr lang="en-NZ"/>
        </a:p>
      </dgm:t>
    </dgm:pt>
    <dgm:pt modelId="{1909BDC0-35F7-4AA0-9348-66CD17BDC845}" type="sibTrans" cxnId="{5178F70C-E78E-4B8B-AF88-5E4D838ADC11}">
      <dgm:prSet/>
      <dgm:spPr/>
      <dgm:t>
        <a:bodyPr/>
        <a:lstStyle/>
        <a:p>
          <a:endParaRPr lang="en-NZ"/>
        </a:p>
      </dgm:t>
    </dgm:pt>
    <dgm:pt modelId="{4CC3EF31-DDF7-4BF0-966B-E6FFBC5E7053}">
      <dgm:prSet phldrT="[Text]"/>
      <dgm:spPr/>
      <dgm:t>
        <a:bodyPr/>
        <a:lstStyle/>
        <a:p>
          <a:r>
            <a:rPr lang="en-NZ" dirty="0" smtClean="0">
              <a:solidFill>
                <a:schemeClr val="tx1"/>
              </a:solidFill>
            </a:rPr>
            <a:t>2008</a:t>
          </a:r>
          <a:endParaRPr lang="en-NZ" dirty="0">
            <a:solidFill>
              <a:schemeClr val="tx1"/>
            </a:solidFill>
          </a:endParaRPr>
        </a:p>
      </dgm:t>
    </dgm:pt>
    <dgm:pt modelId="{4E74F3C8-354C-4E6B-ADA4-E529DE55E650}" type="parTrans" cxnId="{8132FC47-6AAC-4691-93D4-D7B63FC3544F}">
      <dgm:prSet/>
      <dgm:spPr/>
      <dgm:t>
        <a:bodyPr/>
        <a:lstStyle/>
        <a:p>
          <a:endParaRPr lang="en-NZ"/>
        </a:p>
      </dgm:t>
    </dgm:pt>
    <dgm:pt modelId="{560D9747-4599-43A4-B4D1-95010BD47151}" type="sibTrans" cxnId="{8132FC47-6AAC-4691-93D4-D7B63FC3544F}">
      <dgm:prSet/>
      <dgm:spPr/>
      <dgm:t>
        <a:bodyPr/>
        <a:lstStyle/>
        <a:p>
          <a:endParaRPr lang="en-NZ"/>
        </a:p>
      </dgm:t>
    </dgm:pt>
    <dgm:pt modelId="{52B80F2B-723B-4EC6-AC53-477FE18EB6BC}">
      <dgm:prSet phldrT="[Text]"/>
      <dgm:spPr/>
      <dgm:t>
        <a:bodyPr/>
        <a:lstStyle/>
        <a:p>
          <a:r>
            <a:rPr lang="en-NZ" dirty="0" smtClean="0"/>
            <a:t>Name change to CDANZ</a:t>
          </a:r>
          <a:endParaRPr lang="en-NZ" dirty="0"/>
        </a:p>
      </dgm:t>
    </dgm:pt>
    <dgm:pt modelId="{0EE4F651-07AD-44B3-A648-CDB7F12E053D}" type="parTrans" cxnId="{040027FC-0AB1-41EC-8820-ECC201C88D43}">
      <dgm:prSet/>
      <dgm:spPr/>
      <dgm:t>
        <a:bodyPr/>
        <a:lstStyle/>
        <a:p>
          <a:endParaRPr lang="en-NZ"/>
        </a:p>
      </dgm:t>
    </dgm:pt>
    <dgm:pt modelId="{369C7EA9-41DC-47DF-A703-BE647BCBFFCA}" type="sibTrans" cxnId="{040027FC-0AB1-41EC-8820-ECC201C88D43}">
      <dgm:prSet/>
      <dgm:spPr/>
      <dgm:t>
        <a:bodyPr/>
        <a:lstStyle/>
        <a:p>
          <a:endParaRPr lang="en-NZ"/>
        </a:p>
      </dgm:t>
    </dgm:pt>
    <dgm:pt modelId="{A216FB2E-9010-40C2-B416-8D35EA5F38D9}">
      <dgm:prSet phldrT="[Text]"/>
      <dgm:spPr/>
      <dgm:t>
        <a:bodyPr/>
        <a:lstStyle/>
        <a:p>
          <a:r>
            <a:rPr lang="en-US" dirty="0" smtClean="0"/>
            <a:t>Introduction of career-specific level 6 qual for Professional Members</a:t>
          </a:r>
          <a:endParaRPr lang="en-NZ" dirty="0"/>
        </a:p>
      </dgm:t>
    </dgm:pt>
    <dgm:pt modelId="{F2EEDFA0-37EE-4FF4-BF93-5B0FA17D3248}" type="parTrans" cxnId="{4A68AE1D-6BE5-4CEF-B9C3-86C7E8229224}">
      <dgm:prSet/>
      <dgm:spPr/>
      <dgm:t>
        <a:bodyPr/>
        <a:lstStyle/>
        <a:p>
          <a:endParaRPr lang="en-NZ"/>
        </a:p>
      </dgm:t>
    </dgm:pt>
    <dgm:pt modelId="{D6872201-8532-4D51-BD35-BE3B3818EC1C}" type="sibTrans" cxnId="{4A68AE1D-6BE5-4CEF-B9C3-86C7E8229224}">
      <dgm:prSet/>
      <dgm:spPr/>
      <dgm:t>
        <a:bodyPr/>
        <a:lstStyle/>
        <a:p>
          <a:endParaRPr lang="en-NZ"/>
        </a:p>
      </dgm:t>
    </dgm:pt>
    <dgm:pt modelId="{D3189CC1-9C70-4448-AA93-332B7978BFFB}">
      <dgm:prSet phldrT="[Text]"/>
      <dgm:spPr/>
      <dgm:t>
        <a:bodyPr/>
        <a:lstStyle/>
        <a:p>
          <a:r>
            <a:rPr lang="en-NZ" dirty="0" smtClean="0">
              <a:solidFill>
                <a:schemeClr val="tx1"/>
              </a:solidFill>
            </a:rPr>
            <a:t>2011</a:t>
          </a:r>
          <a:endParaRPr lang="en-NZ" dirty="0">
            <a:solidFill>
              <a:schemeClr val="tx1"/>
            </a:solidFill>
          </a:endParaRPr>
        </a:p>
      </dgm:t>
    </dgm:pt>
    <dgm:pt modelId="{4F06AB86-08F7-4A4D-9307-8BB9B0CA9FA6}" type="parTrans" cxnId="{591761AC-F2F8-41BC-9DCE-A7B0451900C1}">
      <dgm:prSet/>
      <dgm:spPr/>
      <dgm:t>
        <a:bodyPr/>
        <a:lstStyle/>
        <a:p>
          <a:endParaRPr lang="en-NZ"/>
        </a:p>
      </dgm:t>
    </dgm:pt>
    <dgm:pt modelId="{207CAB49-7B2B-4EB2-91BC-578FC99111CE}" type="sibTrans" cxnId="{591761AC-F2F8-41BC-9DCE-A7B0451900C1}">
      <dgm:prSet/>
      <dgm:spPr/>
      <dgm:t>
        <a:bodyPr/>
        <a:lstStyle/>
        <a:p>
          <a:endParaRPr lang="en-NZ"/>
        </a:p>
      </dgm:t>
    </dgm:pt>
    <dgm:pt modelId="{5C156F0E-66EE-4D0A-962C-B594E327C90D}">
      <dgm:prSet phldrT="[Text]"/>
      <dgm:spPr/>
      <dgm:t>
        <a:bodyPr/>
        <a:lstStyle/>
        <a:p>
          <a:r>
            <a:rPr lang="en-NZ" dirty="0" smtClean="0"/>
            <a:t>Realignment of membership categories</a:t>
          </a:r>
          <a:endParaRPr lang="en-NZ" dirty="0"/>
        </a:p>
      </dgm:t>
    </dgm:pt>
    <dgm:pt modelId="{C80AB789-F47F-49E1-8964-3E1DFC68B25E}" type="parTrans" cxnId="{B835F0AF-00D3-4258-AB09-5E55334EFE4E}">
      <dgm:prSet/>
      <dgm:spPr/>
      <dgm:t>
        <a:bodyPr/>
        <a:lstStyle/>
        <a:p>
          <a:endParaRPr lang="en-NZ"/>
        </a:p>
      </dgm:t>
    </dgm:pt>
    <dgm:pt modelId="{70D81A67-971B-4F0E-9778-8FE3498C68E1}" type="sibTrans" cxnId="{B835F0AF-00D3-4258-AB09-5E55334EFE4E}">
      <dgm:prSet/>
      <dgm:spPr/>
      <dgm:t>
        <a:bodyPr/>
        <a:lstStyle/>
        <a:p>
          <a:endParaRPr lang="en-NZ"/>
        </a:p>
      </dgm:t>
    </dgm:pt>
    <dgm:pt modelId="{F1CA5F4B-F24B-4C12-B244-C30C52ECA575}">
      <dgm:prSet phldrT="[Text]"/>
      <dgm:spPr/>
      <dgm:t>
        <a:bodyPr/>
        <a:lstStyle/>
        <a:p>
          <a:r>
            <a:rPr lang="en-NZ" dirty="0" smtClean="0"/>
            <a:t>Annual PD hours for Professional Members reduced from 50 to 30 hours</a:t>
          </a:r>
          <a:endParaRPr lang="en-NZ" dirty="0"/>
        </a:p>
      </dgm:t>
    </dgm:pt>
    <dgm:pt modelId="{06316550-C214-451E-BDF7-BE9367DEDEF8}" type="parTrans" cxnId="{D00F4A99-1473-4254-B9BA-7E8E871EF21F}">
      <dgm:prSet/>
      <dgm:spPr/>
      <dgm:t>
        <a:bodyPr/>
        <a:lstStyle/>
        <a:p>
          <a:endParaRPr lang="en-NZ"/>
        </a:p>
      </dgm:t>
    </dgm:pt>
    <dgm:pt modelId="{21CECF0F-0FF3-4F5E-9D25-BA9E92B40EE2}" type="sibTrans" cxnId="{D00F4A99-1473-4254-B9BA-7E8E871EF21F}">
      <dgm:prSet/>
      <dgm:spPr/>
      <dgm:t>
        <a:bodyPr/>
        <a:lstStyle/>
        <a:p>
          <a:endParaRPr lang="en-NZ"/>
        </a:p>
      </dgm:t>
    </dgm:pt>
    <dgm:pt modelId="{0D9066C2-3605-4203-A7F3-6D7C9F2AAF4A}" type="pres">
      <dgm:prSet presAssocID="{84F4CFB9-39CF-45DD-8D7B-94A7FBAC0D8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NZ"/>
        </a:p>
      </dgm:t>
    </dgm:pt>
    <dgm:pt modelId="{F9FE0D1F-B5A8-4BD1-9EDA-5BCC5AA692C3}" type="pres">
      <dgm:prSet presAssocID="{FBEB805A-3E54-42F2-A602-D1B9063D4081}" presName="composite" presStyleCnt="0"/>
      <dgm:spPr/>
    </dgm:pt>
    <dgm:pt modelId="{083529E1-153F-41BF-8B74-AFA034F8C678}" type="pres">
      <dgm:prSet presAssocID="{FBEB805A-3E54-42F2-A602-D1B9063D408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DD87F521-F0F6-4974-AD7C-F1715A38A1AA}" type="pres">
      <dgm:prSet presAssocID="{FBEB805A-3E54-42F2-A602-D1B9063D408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09E1DA09-A46B-442A-888D-941620151F1B}" type="pres">
      <dgm:prSet presAssocID="{DB663B51-9A83-4814-822D-104EF9C97E58}" presName="sp" presStyleCnt="0"/>
      <dgm:spPr/>
    </dgm:pt>
    <dgm:pt modelId="{03A775DC-358A-4E76-9331-F300CD816ABD}" type="pres">
      <dgm:prSet presAssocID="{4CC3EF31-DDF7-4BF0-966B-E6FFBC5E7053}" presName="composite" presStyleCnt="0"/>
      <dgm:spPr/>
    </dgm:pt>
    <dgm:pt modelId="{13FF53E5-82CE-4C7D-84AE-AEBB4A8F7257}" type="pres">
      <dgm:prSet presAssocID="{4CC3EF31-DDF7-4BF0-966B-E6FFBC5E705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4B644E7C-48F5-4425-BE7C-AB295F239984}" type="pres">
      <dgm:prSet presAssocID="{4CC3EF31-DDF7-4BF0-966B-E6FFBC5E705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97DDBF6B-E4D6-4BFF-BEF5-CD424D901B9A}" type="pres">
      <dgm:prSet presAssocID="{560D9747-4599-43A4-B4D1-95010BD47151}" presName="sp" presStyleCnt="0"/>
      <dgm:spPr/>
    </dgm:pt>
    <dgm:pt modelId="{1C15A668-423A-4794-89E9-73725275B0B9}" type="pres">
      <dgm:prSet presAssocID="{D3189CC1-9C70-4448-AA93-332B7978BFFB}" presName="composite" presStyleCnt="0"/>
      <dgm:spPr/>
    </dgm:pt>
    <dgm:pt modelId="{5995CC91-7206-4932-8F2E-6F48152C3FC5}" type="pres">
      <dgm:prSet presAssocID="{D3189CC1-9C70-4448-AA93-332B7978BFF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54004DF2-5FEE-4B14-B7A7-4C255D0F5036}" type="pres">
      <dgm:prSet presAssocID="{D3189CC1-9C70-4448-AA93-332B7978BFF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78C48003-064E-42F5-BF1A-819D0EFEA621}" type="presOf" srcId="{D3189CC1-9C70-4448-AA93-332B7978BFFB}" destId="{5995CC91-7206-4932-8F2E-6F48152C3FC5}" srcOrd="0" destOrd="0" presId="urn:microsoft.com/office/officeart/2005/8/layout/chevron2"/>
    <dgm:cxn modelId="{591761AC-F2F8-41BC-9DCE-A7B0451900C1}" srcId="{84F4CFB9-39CF-45DD-8D7B-94A7FBAC0D8A}" destId="{D3189CC1-9C70-4448-AA93-332B7978BFFB}" srcOrd="2" destOrd="0" parTransId="{4F06AB86-08F7-4A4D-9307-8BB9B0CA9FA6}" sibTransId="{207CAB49-7B2B-4EB2-91BC-578FC99111CE}"/>
    <dgm:cxn modelId="{8EDF862C-AC13-45FF-8027-38C945B9B5D6}" type="presOf" srcId="{84F4CFB9-39CF-45DD-8D7B-94A7FBAC0D8A}" destId="{0D9066C2-3605-4203-A7F3-6D7C9F2AAF4A}" srcOrd="0" destOrd="0" presId="urn:microsoft.com/office/officeart/2005/8/layout/chevron2"/>
    <dgm:cxn modelId="{86B018A5-D5DF-4AD4-B33F-6A6DF9A338F0}" type="presOf" srcId="{FBEB805A-3E54-42F2-A602-D1B9063D4081}" destId="{083529E1-153F-41BF-8B74-AFA034F8C678}" srcOrd="0" destOrd="0" presId="urn:microsoft.com/office/officeart/2005/8/layout/chevron2"/>
    <dgm:cxn modelId="{612F3237-0181-4735-8BC0-B41906677E95}" type="presOf" srcId="{A216FB2E-9010-40C2-B416-8D35EA5F38D9}" destId="{4B644E7C-48F5-4425-BE7C-AB295F239984}" srcOrd="0" destOrd="1" presId="urn:microsoft.com/office/officeart/2005/8/layout/chevron2"/>
    <dgm:cxn modelId="{040027FC-0AB1-41EC-8820-ECC201C88D43}" srcId="{4CC3EF31-DDF7-4BF0-966B-E6FFBC5E7053}" destId="{52B80F2B-723B-4EC6-AC53-477FE18EB6BC}" srcOrd="0" destOrd="0" parTransId="{0EE4F651-07AD-44B3-A648-CDB7F12E053D}" sibTransId="{369C7EA9-41DC-47DF-A703-BE647BCBFFCA}"/>
    <dgm:cxn modelId="{4B4EBB78-E2DC-4073-83F6-1842750121E0}" type="presOf" srcId="{7DCBF199-4B33-45E5-B3F8-21F43D82A439}" destId="{DD87F521-F0F6-4974-AD7C-F1715A38A1AA}" srcOrd="0" destOrd="0" presId="urn:microsoft.com/office/officeart/2005/8/layout/chevron2"/>
    <dgm:cxn modelId="{4A68AE1D-6BE5-4CEF-B9C3-86C7E8229224}" srcId="{4CC3EF31-DDF7-4BF0-966B-E6FFBC5E7053}" destId="{A216FB2E-9010-40C2-B416-8D35EA5F38D9}" srcOrd="1" destOrd="0" parTransId="{F2EEDFA0-37EE-4FF4-BF93-5B0FA17D3248}" sibTransId="{D6872201-8532-4D51-BD35-BE3B3818EC1C}"/>
    <dgm:cxn modelId="{0F1C73D9-F7DB-4C7A-8150-64C8EF5C3B97}" type="presOf" srcId="{F1CA5F4B-F24B-4C12-B244-C30C52ECA575}" destId="{54004DF2-5FEE-4B14-B7A7-4C255D0F5036}" srcOrd="0" destOrd="1" presId="urn:microsoft.com/office/officeart/2005/8/layout/chevron2"/>
    <dgm:cxn modelId="{8132FC47-6AAC-4691-93D4-D7B63FC3544F}" srcId="{84F4CFB9-39CF-45DD-8D7B-94A7FBAC0D8A}" destId="{4CC3EF31-DDF7-4BF0-966B-E6FFBC5E7053}" srcOrd="1" destOrd="0" parTransId="{4E74F3C8-354C-4E6B-ADA4-E529DE55E650}" sibTransId="{560D9747-4599-43A4-B4D1-95010BD47151}"/>
    <dgm:cxn modelId="{B835F0AF-00D3-4258-AB09-5E55334EFE4E}" srcId="{D3189CC1-9C70-4448-AA93-332B7978BFFB}" destId="{5C156F0E-66EE-4D0A-962C-B594E327C90D}" srcOrd="0" destOrd="0" parTransId="{C80AB789-F47F-49E1-8964-3E1DFC68B25E}" sibTransId="{70D81A67-971B-4F0E-9778-8FE3498C68E1}"/>
    <dgm:cxn modelId="{612A3287-6E56-4500-ACD6-D27EC5528B5B}" srcId="{84F4CFB9-39CF-45DD-8D7B-94A7FBAC0D8A}" destId="{FBEB805A-3E54-42F2-A602-D1B9063D4081}" srcOrd="0" destOrd="0" parTransId="{A63FAACE-B8FD-400D-A39F-969EB81605F0}" sibTransId="{DB663B51-9A83-4814-822D-104EF9C97E58}"/>
    <dgm:cxn modelId="{502ADE84-B6B8-4857-A6E0-616666F97B56}" srcId="{FBEB805A-3E54-42F2-A602-D1B9063D4081}" destId="{7DCBF199-4B33-45E5-B3F8-21F43D82A439}" srcOrd="0" destOrd="0" parTransId="{DD433227-35F1-4F54-9678-F84A22C98E0E}" sibTransId="{C89C3B19-53C7-4025-92D3-0AD911CD99CA}"/>
    <dgm:cxn modelId="{53A9181A-C661-4C13-AAB7-2D3AFE87EEE1}" type="presOf" srcId="{5C156F0E-66EE-4D0A-962C-B594E327C90D}" destId="{54004DF2-5FEE-4B14-B7A7-4C255D0F5036}" srcOrd="0" destOrd="0" presId="urn:microsoft.com/office/officeart/2005/8/layout/chevron2"/>
    <dgm:cxn modelId="{8130F1C4-3EDF-4C77-B750-2588C4948C07}" type="presOf" srcId="{55D6EBFB-CB91-4E1D-91DB-F1D883745E90}" destId="{DD87F521-F0F6-4974-AD7C-F1715A38A1AA}" srcOrd="0" destOrd="1" presId="urn:microsoft.com/office/officeart/2005/8/layout/chevron2"/>
    <dgm:cxn modelId="{D00F4A99-1473-4254-B9BA-7E8E871EF21F}" srcId="{D3189CC1-9C70-4448-AA93-332B7978BFFB}" destId="{F1CA5F4B-F24B-4C12-B244-C30C52ECA575}" srcOrd="1" destOrd="0" parTransId="{06316550-C214-451E-BDF7-BE9367DEDEF8}" sibTransId="{21CECF0F-0FF3-4F5E-9D25-BA9E92B40EE2}"/>
    <dgm:cxn modelId="{5178F70C-E78E-4B8B-AF88-5E4D838ADC11}" srcId="{FBEB805A-3E54-42F2-A602-D1B9063D4081}" destId="{55D6EBFB-CB91-4E1D-91DB-F1D883745E90}" srcOrd="1" destOrd="0" parTransId="{5E0AB9DB-470E-4DA6-AE9E-94EE7AF8FC05}" sibTransId="{1909BDC0-35F7-4AA0-9348-66CD17BDC845}"/>
    <dgm:cxn modelId="{05EDE970-5E8D-495F-9F6D-A03EE205812B}" type="presOf" srcId="{52B80F2B-723B-4EC6-AC53-477FE18EB6BC}" destId="{4B644E7C-48F5-4425-BE7C-AB295F239984}" srcOrd="0" destOrd="0" presId="urn:microsoft.com/office/officeart/2005/8/layout/chevron2"/>
    <dgm:cxn modelId="{E834C18D-3AF1-418D-AE8E-55CB2E734C55}" type="presOf" srcId="{4CC3EF31-DDF7-4BF0-966B-E6FFBC5E7053}" destId="{13FF53E5-82CE-4C7D-84AE-AEBB4A8F7257}" srcOrd="0" destOrd="0" presId="urn:microsoft.com/office/officeart/2005/8/layout/chevron2"/>
    <dgm:cxn modelId="{8FC6374D-0C3F-402F-ABC0-7DADEFD4E03B}" type="presParOf" srcId="{0D9066C2-3605-4203-A7F3-6D7C9F2AAF4A}" destId="{F9FE0D1F-B5A8-4BD1-9EDA-5BCC5AA692C3}" srcOrd="0" destOrd="0" presId="urn:microsoft.com/office/officeart/2005/8/layout/chevron2"/>
    <dgm:cxn modelId="{66B9DCCE-C902-4774-8703-C4D4CB99F081}" type="presParOf" srcId="{F9FE0D1F-B5A8-4BD1-9EDA-5BCC5AA692C3}" destId="{083529E1-153F-41BF-8B74-AFA034F8C678}" srcOrd="0" destOrd="0" presId="urn:microsoft.com/office/officeart/2005/8/layout/chevron2"/>
    <dgm:cxn modelId="{3BED69C5-AE2A-495B-BEA4-D8617449B424}" type="presParOf" srcId="{F9FE0D1F-B5A8-4BD1-9EDA-5BCC5AA692C3}" destId="{DD87F521-F0F6-4974-AD7C-F1715A38A1AA}" srcOrd="1" destOrd="0" presId="urn:microsoft.com/office/officeart/2005/8/layout/chevron2"/>
    <dgm:cxn modelId="{F3F6E264-A130-40B3-981A-40037178C08C}" type="presParOf" srcId="{0D9066C2-3605-4203-A7F3-6D7C9F2AAF4A}" destId="{09E1DA09-A46B-442A-888D-941620151F1B}" srcOrd="1" destOrd="0" presId="urn:microsoft.com/office/officeart/2005/8/layout/chevron2"/>
    <dgm:cxn modelId="{029C5A51-3DC1-4E57-A1CC-BFE1D68B8090}" type="presParOf" srcId="{0D9066C2-3605-4203-A7F3-6D7C9F2AAF4A}" destId="{03A775DC-358A-4E76-9331-F300CD816ABD}" srcOrd="2" destOrd="0" presId="urn:microsoft.com/office/officeart/2005/8/layout/chevron2"/>
    <dgm:cxn modelId="{18C242F0-FA14-4A53-85A5-EB569B340DB9}" type="presParOf" srcId="{03A775DC-358A-4E76-9331-F300CD816ABD}" destId="{13FF53E5-82CE-4C7D-84AE-AEBB4A8F7257}" srcOrd="0" destOrd="0" presId="urn:microsoft.com/office/officeart/2005/8/layout/chevron2"/>
    <dgm:cxn modelId="{FA15BA2C-1DEE-47D4-9227-F9AFCA269387}" type="presParOf" srcId="{03A775DC-358A-4E76-9331-F300CD816ABD}" destId="{4B644E7C-48F5-4425-BE7C-AB295F239984}" srcOrd="1" destOrd="0" presId="urn:microsoft.com/office/officeart/2005/8/layout/chevron2"/>
    <dgm:cxn modelId="{72617586-0A51-4D91-B164-73ACB5CA6DED}" type="presParOf" srcId="{0D9066C2-3605-4203-A7F3-6D7C9F2AAF4A}" destId="{97DDBF6B-E4D6-4BFF-BEF5-CD424D901B9A}" srcOrd="3" destOrd="0" presId="urn:microsoft.com/office/officeart/2005/8/layout/chevron2"/>
    <dgm:cxn modelId="{01FC549A-16BB-4496-96D6-1AF06D61A911}" type="presParOf" srcId="{0D9066C2-3605-4203-A7F3-6D7C9F2AAF4A}" destId="{1C15A668-423A-4794-89E9-73725275B0B9}" srcOrd="4" destOrd="0" presId="urn:microsoft.com/office/officeart/2005/8/layout/chevron2"/>
    <dgm:cxn modelId="{E96C53B0-103D-48F5-864A-9FF979A07F05}" type="presParOf" srcId="{1C15A668-423A-4794-89E9-73725275B0B9}" destId="{5995CC91-7206-4932-8F2E-6F48152C3FC5}" srcOrd="0" destOrd="0" presId="urn:microsoft.com/office/officeart/2005/8/layout/chevron2"/>
    <dgm:cxn modelId="{6814537C-BB32-4A32-9A5A-094C34589499}" type="presParOf" srcId="{1C15A668-423A-4794-89E9-73725275B0B9}" destId="{54004DF2-5FEE-4B14-B7A7-4C255D0F50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FE5F49-D3C8-4968-A44E-DDFEFC0447AF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NZ"/>
        </a:p>
      </dgm:t>
    </dgm:pt>
    <dgm:pt modelId="{2BD1E3B6-C194-4074-8459-1715F3633AFD}">
      <dgm:prSet phldrT="[Text]"/>
      <dgm:spPr/>
      <dgm:t>
        <a:bodyPr/>
        <a:lstStyle/>
        <a:p>
          <a:r>
            <a:rPr lang="en-US" b="1" dirty="0" smtClean="0"/>
            <a:t>Professional standards essential for credibility, pride &amp; to assure funders &amp; clients</a:t>
          </a:r>
          <a:endParaRPr lang="en-NZ" b="1" dirty="0"/>
        </a:p>
      </dgm:t>
    </dgm:pt>
    <dgm:pt modelId="{BDF5344A-37FD-41C9-A5B4-91AC9FC0D519}" type="parTrans" cxnId="{5BA9B47E-2754-4C3D-BAC3-6E143BD34599}">
      <dgm:prSet/>
      <dgm:spPr/>
      <dgm:t>
        <a:bodyPr/>
        <a:lstStyle/>
        <a:p>
          <a:endParaRPr lang="en-NZ"/>
        </a:p>
      </dgm:t>
    </dgm:pt>
    <dgm:pt modelId="{0E79017D-DB09-4DD5-8237-60B04C82D1B5}" type="sibTrans" cxnId="{5BA9B47E-2754-4C3D-BAC3-6E143BD34599}">
      <dgm:prSet/>
      <dgm:spPr/>
      <dgm:t>
        <a:bodyPr/>
        <a:lstStyle/>
        <a:p>
          <a:endParaRPr lang="en-NZ"/>
        </a:p>
      </dgm:t>
    </dgm:pt>
    <dgm:pt modelId="{93276BA3-9010-4327-A554-910923BE7912}">
      <dgm:prSet phldrT="[Text]"/>
      <dgm:spPr/>
      <dgm:t>
        <a:bodyPr/>
        <a:lstStyle/>
        <a:p>
          <a:r>
            <a:rPr lang="en-US" b="0" i="1" dirty="0" smtClean="0">
              <a:solidFill>
                <a:schemeClr val="accent2"/>
              </a:solidFill>
            </a:rPr>
            <a:t>CICA professional standards too complex – keep ours simple</a:t>
          </a:r>
          <a:endParaRPr lang="en-NZ" b="0" i="1" dirty="0">
            <a:solidFill>
              <a:schemeClr val="accent2"/>
            </a:solidFill>
          </a:endParaRPr>
        </a:p>
      </dgm:t>
    </dgm:pt>
    <dgm:pt modelId="{197158E9-68DF-4A28-8630-A0A271278ADC}" type="parTrans" cxnId="{3893CFFA-B277-4229-AADA-9D6B0D7706E7}">
      <dgm:prSet/>
      <dgm:spPr/>
      <dgm:t>
        <a:bodyPr/>
        <a:lstStyle/>
        <a:p>
          <a:endParaRPr lang="en-NZ"/>
        </a:p>
      </dgm:t>
    </dgm:pt>
    <dgm:pt modelId="{5C504B4E-1D0C-4093-936D-BD09A78031E7}" type="sibTrans" cxnId="{3893CFFA-B277-4229-AADA-9D6B0D7706E7}">
      <dgm:prSet/>
      <dgm:spPr/>
      <dgm:t>
        <a:bodyPr/>
        <a:lstStyle/>
        <a:p>
          <a:endParaRPr lang="en-NZ"/>
        </a:p>
      </dgm:t>
    </dgm:pt>
    <dgm:pt modelId="{793270F0-1C14-4717-9829-2A47D7DF3796}">
      <dgm:prSet phldrT="[Text]"/>
      <dgm:spPr/>
      <dgm:t>
        <a:bodyPr/>
        <a:lstStyle/>
        <a:p>
          <a:r>
            <a:rPr lang="en-US" b="0" i="1" dirty="0" smtClean="0">
              <a:solidFill>
                <a:schemeClr val="accent2"/>
              </a:solidFill>
            </a:rPr>
            <a:t>What does CDANZ stand for, what is it’s role – loose association, registration body?</a:t>
          </a:r>
          <a:endParaRPr lang="en-NZ" b="0" i="1" dirty="0">
            <a:solidFill>
              <a:schemeClr val="accent2"/>
            </a:solidFill>
          </a:endParaRPr>
        </a:p>
      </dgm:t>
    </dgm:pt>
    <dgm:pt modelId="{C9FDBFF0-47B9-4018-BC8E-B4B6A1B379C1}" type="parTrans" cxnId="{4CB3E2F5-EA65-4435-AF6F-19257145890B}">
      <dgm:prSet/>
      <dgm:spPr/>
      <dgm:t>
        <a:bodyPr/>
        <a:lstStyle/>
        <a:p>
          <a:endParaRPr lang="en-NZ"/>
        </a:p>
      </dgm:t>
    </dgm:pt>
    <dgm:pt modelId="{D8C8CCA1-C7C1-4FD5-8CA7-B19F4E2C10BB}" type="sibTrans" cxnId="{4CB3E2F5-EA65-4435-AF6F-19257145890B}">
      <dgm:prSet/>
      <dgm:spPr/>
      <dgm:t>
        <a:bodyPr/>
        <a:lstStyle/>
        <a:p>
          <a:endParaRPr lang="en-NZ"/>
        </a:p>
      </dgm:t>
    </dgm:pt>
    <dgm:pt modelId="{4AC4BCDF-80E3-47B5-9B53-62D092311CCE}">
      <dgm:prSet phldrT="[Text]"/>
      <dgm:spPr/>
      <dgm:t>
        <a:bodyPr/>
        <a:lstStyle/>
        <a:p>
          <a:r>
            <a:rPr lang="en-US" b="0" i="0" dirty="0" smtClean="0">
              <a:solidFill>
                <a:schemeClr val="accent2"/>
              </a:solidFill>
            </a:rPr>
            <a:t>Why spending more time of this?</a:t>
          </a:r>
          <a:endParaRPr lang="en-NZ" b="0" i="0" dirty="0">
            <a:solidFill>
              <a:schemeClr val="accent2"/>
            </a:solidFill>
          </a:endParaRPr>
        </a:p>
      </dgm:t>
    </dgm:pt>
    <dgm:pt modelId="{1BD7989F-A4D7-40E6-ADEA-D620F8CEA77D}" type="parTrans" cxnId="{B8D8FE3B-2D52-4611-8E4A-CE3AFDAEA320}">
      <dgm:prSet/>
      <dgm:spPr/>
      <dgm:t>
        <a:bodyPr/>
        <a:lstStyle/>
        <a:p>
          <a:endParaRPr lang="en-NZ"/>
        </a:p>
      </dgm:t>
    </dgm:pt>
    <dgm:pt modelId="{458823FC-2908-4219-9E3A-2ECD9510194C}" type="sibTrans" cxnId="{B8D8FE3B-2D52-4611-8E4A-CE3AFDAEA320}">
      <dgm:prSet/>
      <dgm:spPr/>
      <dgm:t>
        <a:bodyPr/>
        <a:lstStyle/>
        <a:p>
          <a:endParaRPr lang="en-NZ"/>
        </a:p>
      </dgm:t>
    </dgm:pt>
    <dgm:pt modelId="{9959CC8A-B6E5-4044-A925-A1B3B312E4C3}">
      <dgm:prSet phldrT="[Text]"/>
      <dgm:spPr/>
      <dgm:t>
        <a:bodyPr/>
        <a:lstStyle/>
        <a:p>
          <a:r>
            <a:rPr lang="en-US" b="0" i="1" dirty="0" smtClean="0">
              <a:solidFill>
                <a:schemeClr val="accent2"/>
              </a:solidFill>
            </a:rPr>
            <a:t>Need more research and discussion.</a:t>
          </a:r>
          <a:endParaRPr lang="en-NZ" b="0" i="1" dirty="0">
            <a:solidFill>
              <a:schemeClr val="accent2"/>
            </a:solidFill>
          </a:endParaRPr>
        </a:p>
      </dgm:t>
    </dgm:pt>
    <dgm:pt modelId="{F4A4FB6C-BF12-4E9E-B17F-6F5246C5439D}" type="parTrans" cxnId="{1CD1D8FA-43F6-4EEA-A7B5-C0413712DE58}">
      <dgm:prSet/>
      <dgm:spPr/>
      <dgm:t>
        <a:bodyPr/>
        <a:lstStyle/>
        <a:p>
          <a:endParaRPr lang="en-NZ"/>
        </a:p>
      </dgm:t>
    </dgm:pt>
    <dgm:pt modelId="{73C2860E-A08A-4CD4-9345-46CE54704E11}" type="sibTrans" cxnId="{1CD1D8FA-43F6-4EEA-A7B5-C0413712DE58}">
      <dgm:prSet/>
      <dgm:spPr/>
      <dgm:t>
        <a:bodyPr/>
        <a:lstStyle/>
        <a:p>
          <a:endParaRPr lang="en-NZ"/>
        </a:p>
      </dgm:t>
    </dgm:pt>
    <dgm:pt modelId="{50093211-ED67-454C-83D9-4366DF78F59A}" type="pres">
      <dgm:prSet presAssocID="{FCFE5F49-D3C8-4968-A44E-DDFEFC0447A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NZ"/>
        </a:p>
      </dgm:t>
    </dgm:pt>
    <dgm:pt modelId="{6DF8CD52-B520-4698-9DC8-6FE1C4E5E8CB}" type="pres">
      <dgm:prSet presAssocID="{FCFE5F49-D3C8-4968-A44E-DDFEFC0447AF}" presName="matrix" presStyleCnt="0"/>
      <dgm:spPr/>
    </dgm:pt>
    <dgm:pt modelId="{626688D2-64C6-4B38-B3A6-9EE5C5C9A5D2}" type="pres">
      <dgm:prSet presAssocID="{FCFE5F49-D3C8-4968-A44E-DDFEFC0447AF}" presName="tile1" presStyleLbl="node1" presStyleIdx="0" presStyleCnt="4"/>
      <dgm:spPr/>
      <dgm:t>
        <a:bodyPr/>
        <a:lstStyle/>
        <a:p>
          <a:endParaRPr lang="en-NZ"/>
        </a:p>
      </dgm:t>
    </dgm:pt>
    <dgm:pt modelId="{3DCD7579-F85F-4F8E-8DEA-8343FDEB2BA1}" type="pres">
      <dgm:prSet presAssocID="{FCFE5F49-D3C8-4968-A44E-DDFEFC0447A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131D8312-3B41-4F1C-9796-301E625AFE69}" type="pres">
      <dgm:prSet presAssocID="{FCFE5F49-D3C8-4968-A44E-DDFEFC0447AF}" presName="tile2" presStyleLbl="node1" presStyleIdx="1" presStyleCnt="4" custLinFactNeighborY="-1918"/>
      <dgm:spPr/>
      <dgm:t>
        <a:bodyPr/>
        <a:lstStyle/>
        <a:p>
          <a:endParaRPr lang="en-NZ"/>
        </a:p>
      </dgm:t>
    </dgm:pt>
    <dgm:pt modelId="{03DEABDD-8A68-47C4-984C-CAB9C9FC78B7}" type="pres">
      <dgm:prSet presAssocID="{FCFE5F49-D3C8-4968-A44E-DDFEFC0447A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329FAF38-744B-4C10-930E-E39C20D116FF}" type="pres">
      <dgm:prSet presAssocID="{FCFE5F49-D3C8-4968-A44E-DDFEFC0447AF}" presName="tile3" presStyleLbl="node1" presStyleIdx="2" presStyleCnt="4" custLinFactNeighborX="-12" custLinFactNeighborY="-94"/>
      <dgm:spPr/>
      <dgm:t>
        <a:bodyPr/>
        <a:lstStyle/>
        <a:p>
          <a:endParaRPr lang="en-NZ"/>
        </a:p>
      </dgm:t>
    </dgm:pt>
    <dgm:pt modelId="{FB03A64A-6E29-4096-BF40-ADDE507F9C1C}" type="pres">
      <dgm:prSet presAssocID="{FCFE5F49-D3C8-4968-A44E-DDFEFC0447A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7DC4EBB0-5111-4515-A4FB-5F176ECF5E01}" type="pres">
      <dgm:prSet presAssocID="{FCFE5F49-D3C8-4968-A44E-DDFEFC0447AF}" presName="tile4" presStyleLbl="node1" presStyleIdx="3" presStyleCnt="4"/>
      <dgm:spPr/>
      <dgm:t>
        <a:bodyPr/>
        <a:lstStyle/>
        <a:p>
          <a:endParaRPr lang="en-NZ"/>
        </a:p>
      </dgm:t>
    </dgm:pt>
    <dgm:pt modelId="{A61415AC-17B9-4362-A0F8-9E347A5ADE43}" type="pres">
      <dgm:prSet presAssocID="{FCFE5F49-D3C8-4968-A44E-DDFEFC0447A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11AA5868-A31C-4959-BFDA-5FDC102AE1AB}" type="pres">
      <dgm:prSet presAssocID="{FCFE5F49-D3C8-4968-A44E-DDFEFC0447AF}" presName="centerTile" presStyleLbl="fgShp" presStyleIdx="0" presStyleCnt="1" custScaleX="116665" custScaleY="177815" custLinFactNeighborY="6364">
        <dgm:presLayoutVars>
          <dgm:chMax val="0"/>
          <dgm:chPref val="0"/>
        </dgm:presLayoutVars>
      </dgm:prSet>
      <dgm:spPr/>
      <dgm:t>
        <a:bodyPr/>
        <a:lstStyle/>
        <a:p>
          <a:endParaRPr lang="en-NZ"/>
        </a:p>
      </dgm:t>
    </dgm:pt>
  </dgm:ptLst>
  <dgm:cxnLst>
    <dgm:cxn modelId="{1CD1D8FA-43F6-4EEA-A7B5-C0413712DE58}" srcId="{2BD1E3B6-C194-4074-8459-1715F3633AFD}" destId="{9959CC8A-B6E5-4044-A925-A1B3B312E4C3}" srcOrd="3" destOrd="0" parTransId="{F4A4FB6C-BF12-4E9E-B17F-6F5246C5439D}" sibTransId="{73C2860E-A08A-4CD4-9345-46CE54704E11}"/>
    <dgm:cxn modelId="{4C0C48C5-2BFD-413F-83D7-17E31B624B1C}" type="presOf" srcId="{9959CC8A-B6E5-4044-A925-A1B3B312E4C3}" destId="{A61415AC-17B9-4362-A0F8-9E347A5ADE43}" srcOrd="1" destOrd="0" presId="urn:microsoft.com/office/officeart/2005/8/layout/matrix1"/>
    <dgm:cxn modelId="{50336B92-6181-480A-931C-69969F466D39}" type="presOf" srcId="{93276BA3-9010-4327-A554-910923BE7912}" destId="{3DCD7579-F85F-4F8E-8DEA-8343FDEB2BA1}" srcOrd="1" destOrd="0" presId="urn:microsoft.com/office/officeart/2005/8/layout/matrix1"/>
    <dgm:cxn modelId="{5BA9B47E-2754-4C3D-BAC3-6E143BD34599}" srcId="{FCFE5F49-D3C8-4968-A44E-DDFEFC0447AF}" destId="{2BD1E3B6-C194-4074-8459-1715F3633AFD}" srcOrd="0" destOrd="0" parTransId="{BDF5344A-37FD-41C9-A5B4-91AC9FC0D519}" sibTransId="{0E79017D-DB09-4DD5-8237-60B04C82D1B5}"/>
    <dgm:cxn modelId="{CE16253B-090B-4D86-A69C-3D0C1427AB73}" type="presOf" srcId="{4AC4BCDF-80E3-47B5-9B53-62D092311CCE}" destId="{329FAF38-744B-4C10-930E-E39C20D116FF}" srcOrd="0" destOrd="0" presId="urn:microsoft.com/office/officeart/2005/8/layout/matrix1"/>
    <dgm:cxn modelId="{B8D8FE3B-2D52-4611-8E4A-CE3AFDAEA320}" srcId="{2BD1E3B6-C194-4074-8459-1715F3633AFD}" destId="{4AC4BCDF-80E3-47B5-9B53-62D092311CCE}" srcOrd="2" destOrd="0" parTransId="{1BD7989F-A4D7-40E6-ADEA-D620F8CEA77D}" sibTransId="{458823FC-2908-4219-9E3A-2ECD9510194C}"/>
    <dgm:cxn modelId="{3893CFFA-B277-4229-AADA-9D6B0D7706E7}" srcId="{2BD1E3B6-C194-4074-8459-1715F3633AFD}" destId="{93276BA3-9010-4327-A554-910923BE7912}" srcOrd="0" destOrd="0" parTransId="{197158E9-68DF-4A28-8630-A0A271278ADC}" sibTransId="{5C504B4E-1D0C-4093-936D-BD09A78031E7}"/>
    <dgm:cxn modelId="{D0907B1A-2D7A-4369-AF40-BBE6F071E65E}" type="presOf" srcId="{793270F0-1C14-4717-9829-2A47D7DF3796}" destId="{03DEABDD-8A68-47C4-984C-CAB9C9FC78B7}" srcOrd="1" destOrd="0" presId="urn:microsoft.com/office/officeart/2005/8/layout/matrix1"/>
    <dgm:cxn modelId="{1CF580D5-110A-44A5-B2E6-774B05073AFC}" type="presOf" srcId="{2BD1E3B6-C194-4074-8459-1715F3633AFD}" destId="{11AA5868-A31C-4959-BFDA-5FDC102AE1AB}" srcOrd="0" destOrd="0" presId="urn:microsoft.com/office/officeart/2005/8/layout/matrix1"/>
    <dgm:cxn modelId="{9EEA15E1-0CBF-45F1-B76F-323E2EFF8478}" type="presOf" srcId="{9959CC8A-B6E5-4044-A925-A1B3B312E4C3}" destId="{7DC4EBB0-5111-4515-A4FB-5F176ECF5E01}" srcOrd="0" destOrd="0" presId="urn:microsoft.com/office/officeart/2005/8/layout/matrix1"/>
    <dgm:cxn modelId="{4CB3E2F5-EA65-4435-AF6F-19257145890B}" srcId="{2BD1E3B6-C194-4074-8459-1715F3633AFD}" destId="{793270F0-1C14-4717-9829-2A47D7DF3796}" srcOrd="1" destOrd="0" parTransId="{C9FDBFF0-47B9-4018-BC8E-B4B6A1B379C1}" sibTransId="{D8C8CCA1-C7C1-4FD5-8CA7-B19F4E2C10BB}"/>
    <dgm:cxn modelId="{E15C29D3-32EB-4FD5-9717-B365A2116E7C}" type="presOf" srcId="{93276BA3-9010-4327-A554-910923BE7912}" destId="{626688D2-64C6-4B38-B3A6-9EE5C5C9A5D2}" srcOrd="0" destOrd="0" presId="urn:microsoft.com/office/officeart/2005/8/layout/matrix1"/>
    <dgm:cxn modelId="{295FEB69-9AEF-4F13-992F-B47A35C12ED4}" type="presOf" srcId="{793270F0-1C14-4717-9829-2A47D7DF3796}" destId="{131D8312-3B41-4F1C-9796-301E625AFE69}" srcOrd="0" destOrd="0" presId="urn:microsoft.com/office/officeart/2005/8/layout/matrix1"/>
    <dgm:cxn modelId="{13ABD6E6-14AF-4DB5-A4D9-9E7B5E0017BC}" type="presOf" srcId="{FCFE5F49-D3C8-4968-A44E-DDFEFC0447AF}" destId="{50093211-ED67-454C-83D9-4366DF78F59A}" srcOrd="0" destOrd="0" presId="urn:microsoft.com/office/officeart/2005/8/layout/matrix1"/>
    <dgm:cxn modelId="{9428EEF4-9A28-4FDF-BEAF-4E4D2674E0CB}" type="presOf" srcId="{4AC4BCDF-80E3-47B5-9B53-62D092311CCE}" destId="{FB03A64A-6E29-4096-BF40-ADDE507F9C1C}" srcOrd="1" destOrd="0" presId="urn:microsoft.com/office/officeart/2005/8/layout/matrix1"/>
    <dgm:cxn modelId="{F9471D8B-F949-4F50-B578-A0CD95E918EF}" type="presParOf" srcId="{50093211-ED67-454C-83D9-4366DF78F59A}" destId="{6DF8CD52-B520-4698-9DC8-6FE1C4E5E8CB}" srcOrd="0" destOrd="0" presId="urn:microsoft.com/office/officeart/2005/8/layout/matrix1"/>
    <dgm:cxn modelId="{00D0BCE5-4755-4755-9592-D7B3A2BEC9FC}" type="presParOf" srcId="{6DF8CD52-B520-4698-9DC8-6FE1C4E5E8CB}" destId="{626688D2-64C6-4B38-B3A6-9EE5C5C9A5D2}" srcOrd="0" destOrd="0" presId="urn:microsoft.com/office/officeart/2005/8/layout/matrix1"/>
    <dgm:cxn modelId="{4AC6B2A3-A11C-41A3-BFA9-9A517EA8F911}" type="presParOf" srcId="{6DF8CD52-B520-4698-9DC8-6FE1C4E5E8CB}" destId="{3DCD7579-F85F-4F8E-8DEA-8343FDEB2BA1}" srcOrd="1" destOrd="0" presId="urn:microsoft.com/office/officeart/2005/8/layout/matrix1"/>
    <dgm:cxn modelId="{492F1C5A-67A1-49A5-98CC-A0B913E67853}" type="presParOf" srcId="{6DF8CD52-B520-4698-9DC8-6FE1C4E5E8CB}" destId="{131D8312-3B41-4F1C-9796-301E625AFE69}" srcOrd="2" destOrd="0" presId="urn:microsoft.com/office/officeart/2005/8/layout/matrix1"/>
    <dgm:cxn modelId="{CC75EC9E-B96B-4521-9B24-610BC0CD6AFE}" type="presParOf" srcId="{6DF8CD52-B520-4698-9DC8-6FE1C4E5E8CB}" destId="{03DEABDD-8A68-47C4-984C-CAB9C9FC78B7}" srcOrd="3" destOrd="0" presId="urn:microsoft.com/office/officeart/2005/8/layout/matrix1"/>
    <dgm:cxn modelId="{4566D7BC-DF73-4DB8-8167-189B6D7C0764}" type="presParOf" srcId="{6DF8CD52-B520-4698-9DC8-6FE1C4E5E8CB}" destId="{329FAF38-744B-4C10-930E-E39C20D116FF}" srcOrd="4" destOrd="0" presId="urn:microsoft.com/office/officeart/2005/8/layout/matrix1"/>
    <dgm:cxn modelId="{06B433C0-AF63-4ABA-97EE-2AFE2546845E}" type="presParOf" srcId="{6DF8CD52-B520-4698-9DC8-6FE1C4E5E8CB}" destId="{FB03A64A-6E29-4096-BF40-ADDE507F9C1C}" srcOrd="5" destOrd="0" presId="urn:microsoft.com/office/officeart/2005/8/layout/matrix1"/>
    <dgm:cxn modelId="{0E92578B-8767-4F80-873F-B2B16126AF94}" type="presParOf" srcId="{6DF8CD52-B520-4698-9DC8-6FE1C4E5E8CB}" destId="{7DC4EBB0-5111-4515-A4FB-5F176ECF5E01}" srcOrd="6" destOrd="0" presId="urn:microsoft.com/office/officeart/2005/8/layout/matrix1"/>
    <dgm:cxn modelId="{870EB2E9-60DB-4527-B2C3-601C2C9B4042}" type="presParOf" srcId="{6DF8CD52-B520-4698-9DC8-6FE1C4E5E8CB}" destId="{A61415AC-17B9-4362-A0F8-9E347A5ADE43}" srcOrd="7" destOrd="0" presId="urn:microsoft.com/office/officeart/2005/8/layout/matrix1"/>
    <dgm:cxn modelId="{2F89805E-B9F2-4EC5-AAA8-0A4E256C2707}" type="presParOf" srcId="{50093211-ED67-454C-83D9-4366DF78F59A}" destId="{11AA5868-A31C-4959-BFDA-5FDC102AE1AB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B656C73-85C9-4F58-926B-41BE83739CA4}" type="doc">
      <dgm:prSet loTypeId="urn:microsoft.com/office/officeart/2005/8/layout/hList2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NZ"/>
        </a:p>
      </dgm:t>
    </dgm:pt>
    <dgm:pt modelId="{09632BC6-F543-4A2D-BCC8-AC41447DF422}">
      <dgm:prSet phldrT="[Text]"/>
      <dgm:spPr/>
      <dgm:t>
        <a:bodyPr/>
        <a:lstStyle/>
        <a:p>
          <a:r>
            <a:rPr lang="en-US" dirty="0" smtClean="0"/>
            <a:t>Against </a:t>
          </a:r>
          <a:endParaRPr lang="en-NZ" dirty="0"/>
        </a:p>
      </dgm:t>
    </dgm:pt>
    <dgm:pt modelId="{7C85B302-2974-4845-ADD7-05822DB21F38}" type="parTrans" cxnId="{CDCB459A-C529-4EEF-91F6-282823B70BF5}">
      <dgm:prSet/>
      <dgm:spPr/>
      <dgm:t>
        <a:bodyPr/>
        <a:lstStyle/>
        <a:p>
          <a:endParaRPr lang="en-NZ"/>
        </a:p>
      </dgm:t>
    </dgm:pt>
    <dgm:pt modelId="{62E6CC18-8FAA-43C0-ADED-3F3C4C0FFAA4}" type="sibTrans" cxnId="{CDCB459A-C529-4EEF-91F6-282823B70BF5}">
      <dgm:prSet/>
      <dgm:spPr/>
      <dgm:t>
        <a:bodyPr/>
        <a:lstStyle/>
        <a:p>
          <a:endParaRPr lang="en-NZ"/>
        </a:p>
      </dgm:t>
    </dgm:pt>
    <dgm:pt modelId="{5982D50A-1B33-4D65-B074-54C1A3CE3F54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accent2"/>
              </a:solidFill>
            </a:rPr>
            <a:t>Career specific quals essential</a:t>
          </a:r>
          <a:endParaRPr lang="en-NZ" sz="2000" b="1" dirty="0">
            <a:solidFill>
              <a:schemeClr val="accent2"/>
            </a:solidFill>
          </a:endParaRPr>
        </a:p>
      </dgm:t>
    </dgm:pt>
    <dgm:pt modelId="{DA8F3E10-2C44-4E37-A28B-D1CEE23258FA}" type="parTrans" cxnId="{CCEC06B8-B640-4BA9-9006-9049F7E7A3D3}">
      <dgm:prSet/>
      <dgm:spPr/>
      <dgm:t>
        <a:bodyPr/>
        <a:lstStyle/>
        <a:p>
          <a:endParaRPr lang="en-NZ"/>
        </a:p>
      </dgm:t>
    </dgm:pt>
    <dgm:pt modelId="{B0A18465-7785-478C-8BAB-6A581F52A2C4}" type="sibTrans" cxnId="{CCEC06B8-B640-4BA9-9006-9049F7E7A3D3}">
      <dgm:prSet/>
      <dgm:spPr/>
      <dgm:t>
        <a:bodyPr/>
        <a:lstStyle/>
        <a:p>
          <a:endParaRPr lang="en-NZ"/>
        </a:p>
      </dgm:t>
    </dgm:pt>
    <dgm:pt modelId="{3FF776D7-D5B1-4ADC-BC41-0ED1A4B5F4B8}">
      <dgm:prSet phldrT="[Text]"/>
      <dgm:spPr/>
      <dgm:t>
        <a:bodyPr/>
        <a:lstStyle/>
        <a:p>
          <a:r>
            <a:rPr lang="en-US" dirty="0" smtClean="0"/>
            <a:t>Possible</a:t>
          </a:r>
          <a:endParaRPr lang="en-NZ" dirty="0"/>
        </a:p>
      </dgm:t>
    </dgm:pt>
    <dgm:pt modelId="{FC6BE7F5-2F58-4A0D-A02D-5919A7B4AEB9}" type="parTrans" cxnId="{DE5CF210-4847-4CF2-8246-7BC57AB8000C}">
      <dgm:prSet/>
      <dgm:spPr/>
      <dgm:t>
        <a:bodyPr/>
        <a:lstStyle/>
        <a:p>
          <a:endParaRPr lang="en-NZ"/>
        </a:p>
      </dgm:t>
    </dgm:pt>
    <dgm:pt modelId="{B714001C-CC66-48DB-8258-A239A6E537CD}" type="sibTrans" cxnId="{DE5CF210-4847-4CF2-8246-7BC57AB8000C}">
      <dgm:prSet/>
      <dgm:spPr/>
      <dgm:t>
        <a:bodyPr/>
        <a:lstStyle/>
        <a:p>
          <a:endParaRPr lang="en-NZ"/>
        </a:p>
      </dgm:t>
    </dgm:pt>
    <dgm:pt modelId="{5BBFB20F-EF33-4C9B-BED1-AF8F98C2B7C0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accent2"/>
              </a:solidFill>
            </a:rPr>
            <a:t>If robust, fair, transparent, well thought through</a:t>
          </a:r>
          <a:endParaRPr lang="en-NZ" sz="2000" b="1" dirty="0">
            <a:solidFill>
              <a:schemeClr val="accent2"/>
            </a:solidFill>
          </a:endParaRPr>
        </a:p>
      </dgm:t>
    </dgm:pt>
    <dgm:pt modelId="{6CD1F2C7-C3EE-465B-BDEB-7F013B7DD422}" type="parTrans" cxnId="{3226513F-DA57-4350-8BAF-51CEC2932761}">
      <dgm:prSet/>
      <dgm:spPr/>
      <dgm:t>
        <a:bodyPr/>
        <a:lstStyle/>
        <a:p>
          <a:endParaRPr lang="en-NZ"/>
        </a:p>
      </dgm:t>
    </dgm:pt>
    <dgm:pt modelId="{558BFAA2-A184-4430-B8A9-D017E4DB2145}" type="sibTrans" cxnId="{3226513F-DA57-4350-8BAF-51CEC2932761}">
      <dgm:prSet/>
      <dgm:spPr/>
      <dgm:t>
        <a:bodyPr/>
        <a:lstStyle/>
        <a:p>
          <a:endParaRPr lang="en-NZ"/>
        </a:p>
      </dgm:t>
    </dgm:pt>
    <dgm:pt modelId="{451C44CB-BEA6-4BCB-820A-09265B77A3DE}">
      <dgm:prSet phldrT="[Text]"/>
      <dgm:spPr/>
      <dgm:t>
        <a:bodyPr/>
        <a:lstStyle/>
        <a:p>
          <a:r>
            <a:rPr lang="en-US" dirty="0" smtClean="0"/>
            <a:t>For</a:t>
          </a:r>
          <a:endParaRPr lang="en-NZ" dirty="0"/>
        </a:p>
      </dgm:t>
    </dgm:pt>
    <dgm:pt modelId="{E2157641-F6B2-4DE7-B9D8-0B604152877E}" type="parTrans" cxnId="{2F35B6FE-61BA-43A9-ACC4-FE05696D8382}">
      <dgm:prSet/>
      <dgm:spPr/>
      <dgm:t>
        <a:bodyPr/>
        <a:lstStyle/>
        <a:p>
          <a:endParaRPr lang="en-NZ"/>
        </a:p>
      </dgm:t>
    </dgm:pt>
    <dgm:pt modelId="{DDA0CEA6-7BBD-46DA-BB96-9C2B96599C8C}" type="sibTrans" cxnId="{2F35B6FE-61BA-43A9-ACC4-FE05696D8382}">
      <dgm:prSet/>
      <dgm:spPr/>
      <dgm:t>
        <a:bodyPr/>
        <a:lstStyle/>
        <a:p>
          <a:endParaRPr lang="en-NZ"/>
        </a:p>
      </dgm:t>
    </dgm:pt>
    <dgm:pt modelId="{723DAB19-725A-4363-9334-CF7D4AA709C0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accent2"/>
              </a:solidFill>
            </a:rPr>
            <a:t>Too much emphasis on quals</a:t>
          </a:r>
          <a:endParaRPr lang="en-NZ" sz="2000" b="1" dirty="0">
            <a:solidFill>
              <a:schemeClr val="accent2"/>
            </a:solidFill>
          </a:endParaRPr>
        </a:p>
      </dgm:t>
    </dgm:pt>
    <dgm:pt modelId="{475FBC08-81AD-4133-A97B-DA775DCD2A81}" type="parTrans" cxnId="{595BD923-59EB-405F-91DD-5BBB618C71B8}">
      <dgm:prSet/>
      <dgm:spPr/>
      <dgm:t>
        <a:bodyPr/>
        <a:lstStyle/>
        <a:p>
          <a:endParaRPr lang="en-NZ"/>
        </a:p>
      </dgm:t>
    </dgm:pt>
    <dgm:pt modelId="{319FFC1B-3F59-4A20-8237-9DFE52653771}" type="sibTrans" cxnId="{595BD923-59EB-405F-91DD-5BBB618C71B8}">
      <dgm:prSet/>
      <dgm:spPr/>
      <dgm:t>
        <a:bodyPr/>
        <a:lstStyle/>
        <a:p>
          <a:endParaRPr lang="en-NZ"/>
        </a:p>
      </dgm:t>
    </dgm:pt>
    <dgm:pt modelId="{B7933EF7-0B73-4364-BB70-2BEC0D55838A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accent2"/>
              </a:solidFill>
            </a:rPr>
            <a:t>Lv 6, 7 or degree?</a:t>
          </a:r>
          <a:endParaRPr lang="en-NZ" sz="2000" b="1" dirty="0">
            <a:solidFill>
              <a:schemeClr val="accent2"/>
            </a:solidFill>
          </a:endParaRPr>
        </a:p>
      </dgm:t>
    </dgm:pt>
    <dgm:pt modelId="{D41B5AD7-8D94-4E4C-B8C1-C86221461526}" type="parTrans" cxnId="{A5C35193-4489-4B7E-935D-03E49439682A}">
      <dgm:prSet/>
      <dgm:spPr/>
      <dgm:t>
        <a:bodyPr/>
        <a:lstStyle/>
        <a:p>
          <a:endParaRPr lang="en-NZ"/>
        </a:p>
      </dgm:t>
    </dgm:pt>
    <dgm:pt modelId="{C0C57F1E-BC8D-403B-97DB-72654CB1DE2A}" type="sibTrans" cxnId="{A5C35193-4489-4B7E-935D-03E49439682A}">
      <dgm:prSet/>
      <dgm:spPr/>
      <dgm:t>
        <a:bodyPr/>
        <a:lstStyle/>
        <a:p>
          <a:endParaRPr lang="en-NZ"/>
        </a:p>
      </dgm:t>
    </dgm:pt>
    <dgm:pt modelId="{F6CB0E8B-FC58-43A8-BFB7-DAD78E096E4A}">
      <dgm:prSet phldrT="[Text]"/>
      <dgm:spPr/>
      <dgm:t>
        <a:bodyPr/>
        <a:lstStyle/>
        <a:p>
          <a:endParaRPr lang="en-NZ" sz="1900" dirty="0"/>
        </a:p>
      </dgm:t>
    </dgm:pt>
    <dgm:pt modelId="{ED40C911-CEB8-4526-B176-0124C4F92268}" type="parTrans" cxnId="{6C54F418-32FC-4D82-B607-D5945D4FCEA1}">
      <dgm:prSet/>
      <dgm:spPr/>
      <dgm:t>
        <a:bodyPr/>
        <a:lstStyle/>
        <a:p>
          <a:endParaRPr lang="en-NZ"/>
        </a:p>
      </dgm:t>
    </dgm:pt>
    <dgm:pt modelId="{C9B8C071-8901-413A-95CE-482E46115694}" type="sibTrans" cxnId="{6C54F418-32FC-4D82-B607-D5945D4FCEA1}">
      <dgm:prSet/>
      <dgm:spPr/>
      <dgm:t>
        <a:bodyPr/>
        <a:lstStyle/>
        <a:p>
          <a:endParaRPr lang="en-NZ"/>
        </a:p>
      </dgm:t>
    </dgm:pt>
    <dgm:pt modelId="{FDA51554-62A1-4142-B4CF-D115DAB876A7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accent2"/>
              </a:solidFill>
            </a:rPr>
            <a:t>Recognise relevant skills, exp. &amp; other quals</a:t>
          </a:r>
          <a:endParaRPr lang="en-NZ" sz="2000" b="1" dirty="0">
            <a:solidFill>
              <a:schemeClr val="accent2"/>
            </a:solidFill>
          </a:endParaRPr>
        </a:p>
      </dgm:t>
    </dgm:pt>
    <dgm:pt modelId="{384FD2E4-B3D6-49B4-BFFF-035735C87C53}" type="parTrans" cxnId="{8768BA3A-A21C-411D-8D82-30905C5A1E3E}">
      <dgm:prSet/>
      <dgm:spPr/>
      <dgm:t>
        <a:bodyPr/>
        <a:lstStyle/>
        <a:p>
          <a:endParaRPr lang="en-NZ"/>
        </a:p>
      </dgm:t>
    </dgm:pt>
    <dgm:pt modelId="{247E57D9-9A35-4AC1-838A-38641073B1B7}" type="sibTrans" cxnId="{8768BA3A-A21C-411D-8D82-30905C5A1E3E}">
      <dgm:prSet/>
      <dgm:spPr/>
      <dgm:t>
        <a:bodyPr/>
        <a:lstStyle/>
        <a:p>
          <a:endParaRPr lang="en-NZ"/>
        </a:p>
      </dgm:t>
    </dgm:pt>
    <dgm:pt modelId="{559B4668-98EC-438B-BA40-46827222C754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accent2"/>
              </a:solidFill>
            </a:rPr>
            <a:t>Difficult to measure - RPL?</a:t>
          </a:r>
          <a:endParaRPr lang="en-NZ" sz="2000" b="1" dirty="0">
            <a:solidFill>
              <a:schemeClr val="accent2"/>
            </a:solidFill>
          </a:endParaRPr>
        </a:p>
      </dgm:t>
    </dgm:pt>
    <dgm:pt modelId="{4DC9A02E-E5E8-4B5E-8307-B82BC98BB653}" type="parTrans" cxnId="{BA779778-4E8B-4B8F-BD0A-D7EACB539510}">
      <dgm:prSet/>
      <dgm:spPr/>
    </dgm:pt>
    <dgm:pt modelId="{6C4254E7-7A9C-4115-BB8D-57DA8EAB2BC8}" type="sibTrans" cxnId="{BA779778-4E8B-4B8F-BD0A-D7EACB539510}">
      <dgm:prSet/>
      <dgm:spPr/>
    </dgm:pt>
    <dgm:pt modelId="{9C481BC6-171E-4B88-9271-8FD7C1E9F58D}" type="pres">
      <dgm:prSet presAssocID="{CB656C73-85C9-4F58-926B-41BE83739CA4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NZ"/>
        </a:p>
      </dgm:t>
    </dgm:pt>
    <dgm:pt modelId="{0244A869-5406-45B2-BCAD-B308C41E7E7A}" type="pres">
      <dgm:prSet presAssocID="{09632BC6-F543-4A2D-BCC8-AC41447DF422}" presName="compositeNode" presStyleCnt="0">
        <dgm:presLayoutVars>
          <dgm:bulletEnabled val="1"/>
        </dgm:presLayoutVars>
      </dgm:prSet>
      <dgm:spPr/>
    </dgm:pt>
    <dgm:pt modelId="{B8C031F7-7DE8-4FE4-93B5-9173AD3C1CA2}" type="pres">
      <dgm:prSet presAssocID="{09632BC6-F543-4A2D-BCC8-AC41447DF422}" presName="image" presStyleLbl="fgImgPlace1" presStyleIdx="0" presStyleCnt="3"/>
      <dgm:spPr/>
    </dgm:pt>
    <dgm:pt modelId="{BAC9FB37-CA58-447E-8654-8A6918BD9C11}" type="pres">
      <dgm:prSet presAssocID="{09632BC6-F543-4A2D-BCC8-AC41447DF422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50CADA98-A220-4173-90CE-424310F6B894}" type="pres">
      <dgm:prSet presAssocID="{09632BC6-F543-4A2D-BCC8-AC41447DF422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A3F5250F-E51D-4793-8176-311FF527E488}" type="pres">
      <dgm:prSet presAssocID="{62E6CC18-8FAA-43C0-ADED-3F3C4C0FFAA4}" presName="sibTrans" presStyleCnt="0"/>
      <dgm:spPr/>
    </dgm:pt>
    <dgm:pt modelId="{0A115F3A-C6B5-415F-AE65-0512C94D39B6}" type="pres">
      <dgm:prSet presAssocID="{3FF776D7-D5B1-4ADC-BC41-0ED1A4B5F4B8}" presName="compositeNode" presStyleCnt="0">
        <dgm:presLayoutVars>
          <dgm:bulletEnabled val="1"/>
        </dgm:presLayoutVars>
      </dgm:prSet>
      <dgm:spPr/>
    </dgm:pt>
    <dgm:pt modelId="{113BBE37-AAD2-4958-A175-0C3243E16654}" type="pres">
      <dgm:prSet presAssocID="{3FF776D7-D5B1-4ADC-BC41-0ED1A4B5F4B8}" presName="image" presStyleLbl="fgImgPlace1" presStyleIdx="1" presStyleCnt="3"/>
      <dgm:spPr/>
    </dgm:pt>
    <dgm:pt modelId="{C37BE871-2A61-4463-B4FD-227C7FD73ADF}" type="pres">
      <dgm:prSet presAssocID="{3FF776D7-D5B1-4ADC-BC41-0ED1A4B5F4B8}" presName="childNode" presStyleLbl="node1" presStyleIdx="1" presStyleCnt="3" custScaleX="10048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71A1D1D9-EC59-47B3-9F0E-76FAF59632A2}" type="pres">
      <dgm:prSet presAssocID="{3FF776D7-D5B1-4ADC-BC41-0ED1A4B5F4B8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91827EDE-CB0D-4B47-85A9-B90CAB9950D1}" type="pres">
      <dgm:prSet presAssocID="{B714001C-CC66-48DB-8258-A239A6E537CD}" presName="sibTrans" presStyleCnt="0"/>
      <dgm:spPr/>
    </dgm:pt>
    <dgm:pt modelId="{2E92486B-C55B-49C5-BE7F-3682BDCA961C}" type="pres">
      <dgm:prSet presAssocID="{451C44CB-BEA6-4BCB-820A-09265B77A3DE}" presName="compositeNode" presStyleCnt="0">
        <dgm:presLayoutVars>
          <dgm:bulletEnabled val="1"/>
        </dgm:presLayoutVars>
      </dgm:prSet>
      <dgm:spPr/>
    </dgm:pt>
    <dgm:pt modelId="{22C45389-FB8F-4841-82B2-9F99D7157096}" type="pres">
      <dgm:prSet presAssocID="{451C44CB-BEA6-4BCB-820A-09265B77A3DE}" presName="image" presStyleLbl="fgImgPlace1" presStyleIdx="2" presStyleCnt="3"/>
      <dgm:spPr/>
    </dgm:pt>
    <dgm:pt modelId="{0B430E6E-35FF-4E09-91BB-FFEE89B130EB}" type="pres">
      <dgm:prSet presAssocID="{451C44CB-BEA6-4BCB-820A-09265B77A3DE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28C282DE-47A6-40CE-B366-C89AB6CF6C82}" type="pres">
      <dgm:prSet presAssocID="{451C44CB-BEA6-4BCB-820A-09265B77A3DE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CCEC06B8-B640-4BA9-9006-9049F7E7A3D3}" srcId="{09632BC6-F543-4A2D-BCC8-AC41447DF422}" destId="{5982D50A-1B33-4D65-B074-54C1A3CE3F54}" srcOrd="0" destOrd="0" parTransId="{DA8F3E10-2C44-4E37-A28B-D1CEE23258FA}" sibTransId="{B0A18465-7785-478C-8BAB-6A581F52A2C4}"/>
    <dgm:cxn modelId="{FD3A0553-CF60-44D1-8C6B-3192C275FF7B}" type="presOf" srcId="{3FF776D7-D5B1-4ADC-BC41-0ED1A4B5F4B8}" destId="{71A1D1D9-EC59-47B3-9F0E-76FAF59632A2}" srcOrd="0" destOrd="0" presId="urn:microsoft.com/office/officeart/2005/8/layout/hList2"/>
    <dgm:cxn modelId="{A5C35193-4489-4B7E-935D-03E49439682A}" srcId="{09632BC6-F543-4A2D-BCC8-AC41447DF422}" destId="{B7933EF7-0B73-4364-BB70-2BEC0D55838A}" srcOrd="1" destOrd="0" parTransId="{D41B5AD7-8D94-4E4C-B8C1-C86221461526}" sibTransId="{C0C57F1E-BC8D-403B-97DB-72654CB1DE2A}"/>
    <dgm:cxn modelId="{CDCB459A-C529-4EEF-91F6-282823B70BF5}" srcId="{CB656C73-85C9-4F58-926B-41BE83739CA4}" destId="{09632BC6-F543-4A2D-BCC8-AC41447DF422}" srcOrd="0" destOrd="0" parTransId="{7C85B302-2974-4845-ADD7-05822DB21F38}" sibTransId="{62E6CC18-8FAA-43C0-ADED-3F3C4C0FFAA4}"/>
    <dgm:cxn modelId="{A9051863-3D14-462D-9ACC-B636DDEACA46}" type="presOf" srcId="{B7933EF7-0B73-4364-BB70-2BEC0D55838A}" destId="{BAC9FB37-CA58-447E-8654-8A6918BD9C11}" srcOrd="0" destOrd="1" presId="urn:microsoft.com/office/officeart/2005/8/layout/hList2"/>
    <dgm:cxn modelId="{FD28E9E9-ADED-4940-B18B-D6184D1F6A57}" type="presOf" srcId="{451C44CB-BEA6-4BCB-820A-09265B77A3DE}" destId="{28C282DE-47A6-40CE-B366-C89AB6CF6C82}" srcOrd="0" destOrd="0" presId="urn:microsoft.com/office/officeart/2005/8/layout/hList2"/>
    <dgm:cxn modelId="{BA779778-4E8B-4B8F-BD0A-D7EACB539510}" srcId="{3FF776D7-D5B1-4ADC-BC41-0ED1A4B5F4B8}" destId="{559B4668-98EC-438B-BA40-46827222C754}" srcOrd="1" destOrd="0" parTransId="{4DC9A02E-E5E8-4B5E-8307-B82BC98BB653}" sibTransId="{6C4254E7-7A9C-4115-BB8D-57DA8EAB2BC8}"/>
    <dgm:cxn modelId="{8768BA3A-A21C-411D-8D82-30905C5A1E3E}" srcId="{451C44CB-BEA6-4BCB-820A-09265B77A3DE}" destId="{FDA51554-62A1-4142-B4CF-D115DAB876A7}" srcOrd="1" destOrd="0" parTransId="{384FD2E4-B3D6-49B4-BFFF-035735C87C53}" sibTransId="{247E57D9-9A35-4AC1-838A-38641073B1B7}"/>
    <dgm:cxn modelId="{87D1822C-5752-4B7E-A2D0-3A58ADE20A2E}" type="presOf" srcId="{09632BC6-F543-4A2D-BCC8-AC41447DF422}" destId="{50CADA98-A220-4173-90CE-424310F6B894}" srcOrd="0" destOrd="0" presId="urn:microsoft.com/office/officeart/2005/8/layout/hList2"/>
    <dgm:cxn modelId="{DE5CF210-4847-4CF2-8246-7BC57AB8000C}" srcId="{CB656C73-85C9-4F58-926B-41BE83739CA4}" destId="{3FF776D7-D5B1-4ADC-BC41-0ED1A4B5F4B8}" srcOrd="1" destOrd="0" parTransId="{FC6BE7F5-2F58-4A0D-A02D-5919A7B4AEB9}" sibTransId="{B714001C-CC66-48DB-8258-A239A6E537CD}"/>
    <dgm:cxn modelId="{C79F1F5A-2217-4EE8-A48E-579C3F3859D4}" type="presOf" srcId="{CB656C73-85C9-4F58-926B-41BE83739CA4}" destId="{9C481BC6-171E-4B88-9271-8FD7C1E9F58D}" srcOrd="0" destOrd="0" presId="urn:microsoft.com/office/officeart/2005/8/layout/hList2"/>
    <dgm:cxn modelId="{F66C0F24-38AC-4A2E-8571-8BD29E048CF8}" type="presOf" srcId="{5BBFB20F-EF33-4C9B-BED1-AF8F98C2B7C0}" destId="{C37BE871-2A61-4463-B4FD-227C7FD73ADF}" srcOrd="0" destOrd="0" presId="urn:microsoft.com/office/officeart/2005/8/layout/hList2"/>
    <dgm:cxn modelId="{DE5AE52E-63E2-4AF0-85D8-7C8EEC02C360}" type="presOf" srcId="{723DAB19-725A-4363-9334-CF7D4AA709C0}" destId="{0B430E6E-35FF-4E09-91BB-FFEE89B130EB}" srcOrd="0" destOrd="0" presId="urn:microsoft.com/office/officeart/2005/8/layout/hList2"/>
    <dgm:cxn modelId="{2F35B6FE-61BA-43A9-ACC4-FE05696D8382}" srcId="{CB656C73-85C9-4F58-926B-41BE83739CA4}" destId="{451C44CB-BEA6-4BCB-820A-09265B77A3DE}" srcOrd="2" destOrd="0" parTransId="{E2157641-F6B2-4DE7-B9D8-0B604152877E}" sibTransId="{DDA0CEA6-7BBD-46DA-BB96-9C2B96599C8C}"/>
    <dgm:cxn modelId="{595BD923-59EB-405F-91DD-5BBB618C71B8}" srcId="{451C44CB-BEA6-4BCB-820A-09265B77A3DE}" destId="{723DAB19-725A-4363-9334-CF7D4AA709C0}" srcOrd="0" destOrd="0" parTransId="{475FBC08-81AD-4133-A97B-DA775DCD2A81}" sibTransId="{319FFC1B-3F59-4A20-8237-9DFE52653771}"/>
    <dgm:cxn modelId="{7DEDE215-508F-4C30-BF9B-11211A8D2470}" type="presOf" srcId="{F6CB0E8B-FC58-43A8-BFB7-DAD78E096E4A}" destId="{0B430E6E-35FF-4E09-91BB-FFEE89B130EB}" srcOrd="0" destOrd="2" presId="urn:microsoft.com/office/officeart/2005/8/layout/hList2"/>
    <dgm:cxn modelId="{C541FA82-F404-446F-88F4-1CE9AFD1A79B}" type="presOf" srcId="{FDA51554-62A1-4142-B4CF-D115DAB876A7}" destId="{0B430E6E-35FF-4E09-91BB-FFEE89B130EB}" srcOrd="0" destOrd="1" presId="urn:microsoft.com/office/officeart/2005/8/layout/hList2"/>
    <dgm:cxn modelId="{A2C1055F-8424-426C-A456-ABC8C600C5C0}" type="presOf" srcId="{5982D50A-1B33-4D65-B074-54C1A3CE3F54}" destId="{BAC9FB37-CA58-447E-8654-8A6918BD9C11}" srcOrd="0" destOrd="0" presId="urn:microsoft.com/office/officeart/2005/8/layout/hList2"/>
    <dgm:cxn modelId="{3226513F-DA57-4350-8BAF-51CEC2932761}" srcId="{3FF776D7-D5B1-4ADC-BC41-0ED1A4B5F4B8}" destId="{5BBFB20F-EF33-4C9B-BED1-AF8F98C2B7C0}" srcOrd="0" destOrd="0" parTransId="{6CD1F2C7-C3EE-465B-BDEB-7F013B7DD422}" sibTransId="{558BFAA2-A184-4430-B8A9-D017E4DB2145}"/>
    <dgm:cxn modelId="{6C54F418-32FC-4D82-B607-D5945D4FCEA1}" srcId="{451C44CB-BEA6-4BCB-820A-09265B77A3DE}" destId="{F6CB0E8B-FC58-43A8-BFB7-DAD78E096E4A}" srcOrd="2" destOrd="0" parTransId="{ED40C911-CEB8-4526-B176-0124C4F92268}" sibTransId="{C9B8C071-8901-413A-95CE-482E46115694}"/>
    <dgm:cxn modelId="{50363536-336B-4611-8926-DDD790C527FE}" type="presOf" srcId="{559B4668-98EC-438B-BA40-46827222C754}" destId="{C37BE871-2A61-4463-B4FD-227C7FD73ADF}" srcOrd="0" destOrd="1" presId="urn:microsoft.com/office/officeart/2005/8/layout/hList2"/>
    <dgm:cxn modelId="{D7F636D0-45FD-4A1E-9A8B-C6C202604A0F}" type="presParOf" srcId="{9C481BC6-171E-4B88-9271-8FD7C1E9F58D}" destId="{0244A869-5406-45B2-BCAD-B308C41E7E7A}" srcOrd="0" destOrd="0" presId="urn:microsoft.com/office/officeart/2005/8/layout/hList2"/>
    <dgm:cxn modelId="{8BA7D5D4-1203-4237-ABA4-86346210876E}" type="presParOf" srcId="{0244A869-5406-45B2-BCAD-B308C41E7E7A}" destId="{B8C031F7-7DE8-4FE4-93B5-9173AD3C1CA2}" srcOrd="0" destOrd="0" presId="urn:microsoft.com/office/officeart/2005/8/layout/hList2"/>
    <dgm:cxn modelId="{67F74065-F97B-48F7-B5DB-8F5ABF5768EF}" type="presParOf" srcId="{0244A869-5406-45B2-BCAD-B308C41E7E7A}" destId="{BAC9FB37-CA58-447E-8654-8A6918BD9C11}" srcOrd="1" destOrd="0" presId="urn:microsoft.com/office/officeart/2005/8/layout/hList2"/>
    <dgm:cxn modelId="{DB738774-9209-4ACB-9EB1-EB8551D43360}" type="presParOf" srcId="{0244A869-5406-45B2-BCAD-B308C41E7E7A}" destId="{50CADA98-A220-4173-90CE-424310F6B894}" srcOrd="2" destOrd="0" presId="urn:microsoft.com/office/officeart/2005/8/layout/hList2"/>
    <dgm:cxn modelId="{BF1E4666-D241-4D2D-9F06-0E4D757E6BE3}" type="presParOf" srcId="{9C481BC6-171E-4B88-9271-8FD7C1E9F58D}" destId="{A3F5250F-E51D-4793-8176-311FF527E488}" srcOrd="1" destOrd="0" presId="urn:microsoft.com/office/officeart/2005/8/layout/hList2"/>
    <dgm:cxn modelId="{A510F4FE-9BEE-411E-9A4B-02A33A8B3D39}" type="presParOf" srcId="{9C481BC6-171E-4B88-9271-8FD7C1E9F58D}" destId="{0A115F3A-C6B5-415F-AE65-0512C94D39B6}" srcOrd="2" destOrd="0" presId="urn:microsoft.com/office/officeart/2005/8/layout/hList2"/>
    <dgm:cxn modelId="{564B0656-4562-46DE-96FB-907B04A1E1C8}" type="presParOf" srcId="{0A115F3A-C6B5-415F-AE65-0512C94D39B6}" destId="{113BBE37-AAD2-4958-A175-0C3243E16654}" srcOrd="0" destOrd="0" presId="urn:microsoft.com/office/officeart/2005/8/layout/hList2"/>
    <dgm:cxn modelId="{2249258C-F459-4405-A30C-73B65DC781AD}" type="presParOf" srcId="{0A115F3A-C6B5-415F-AE65-0512C94D39B6}" destId="{C37BE871-2A61-4463-B4FD-227C7FD73ADF}" srcOrd="1" destOrd="0" presId="urn:microsoft.com/office/officeart/2005/8/layout/hList2"/>
    <dgm:cxn modelId="{542BE1B3-2A56-4331-8D70-1EF3854A7B6D}" type="presParOf" srcId="{0A115F3A-C6B5-415F-AE65-0512C94D39B6}" destId="{71A1D1D9-EC59-47B3-9F0E-76FAF59632A2}" srcOrd="2" destOrd="0" presId="urn:microsoft.com/office/officeart/2005/8/layout/hList2"/>
    <dgm:cxn modelId="{C462D781-FC9D-4A54-9384-D5E59DFA4CB6}" type="presParOf" srcId="{9C481BC6-171E-4B88-9271-8FD7C1E9F58D}" destId="{91827EDE-CB0D-4B47-85A9-B90CAB9950D1}" srcOrd="3" destOrd="0" presId="urn:microsoft.com/office/officeart/2005/8/layout/hList2"/>
    <dgm:cxn modelId="{9BB89763-2857-4A40-B57C-04110827F5A5}" type="presParOf" srcId="{9C481BC6-171E-4B88-9271-8FD7C1E9F58D}" destId="{2E92486B-C55B-49C5-BE7F-3682BDCA961C}" srcOrd="4" destOrd="0" presId="urn:microsoft.com/office/officeart/2005/8/layout/hList2"/>
    <dgm:cxn modelId="{4D407ACE-3F66-4DD3-92BB-AA98D1CC16DA}" type="presParOf" srcId="{2E92486B-C55B-49C5-BE7F-3682BDCA961C}" destId="{22C45389-FB8F-4841-82B2-9F99D7157096}" srcOrd="0" destOrd="0" presId="urn:microsoft.com/office/officeart/2005/8/layout/hList2"/>
    <dgm:cxn modelId="{BDFB3584-5844-4619-A5DA-2D5A769FE626}" type="presParOf" srcId="{2E92486B-C55B-49C5-BE7F-3682BDCA961C}" destId="{0B430E6E-35FF-4E09-91BB-FFEE89B130EB}" srcOrd="1" destOrd="0" presId="urn:microsoft.com/office/officeart/2005/8/layout/hList2"/>
    <dgm:cxn modelId="{7D4F726D-2E0C-496F-8B2D-4A6F41ECEF9B}" type="presParOf" srcId="{2E92486B-C55B-49C5-BE7F-3682BDCA961C}" destId="{28C282DE-47A6-40CE-B366-C89AB6CF6C82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7841B8-51DC-4BC3-AB12-46BBF5DABDF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NZ"/>
        </a:p>
      </dgm:t>
    </dgm:pt>
    <dgm:pt modelId="{ECB042CF-8BCD-45B4-B3DB-3EE2B13B8EA9}">
      <dgm:prSet phldrT="[Text]"/>
      <dgm:spPr/>
      <dgm:t>
        <a:bodyPr/>
        <a:lstStyle/>
        <a:p>
          <a:r>
            <a:rPr lang="en-NZ" dirty="0" smtClean="0">
              <a:solidFill>
                <a:schemeClr val="tx1"/>
              </a:solidFill>
            </a:rPr>
            <a:t>Project Plan</a:t>
          </a:r>
          <a:endParaRPr lang="en-NZ" dirty="0">
            <a:solidFill>
              <a:schemeClr val="tx1"/>
            </a:solidFill>
          </a:endParaRPr>
        </a:p>
      </dgm:t>
    </dgm:pt>
    <dgm:pt modelId="{9260F6B2-54D1-48FA-AEFD-4540A59BA8C7}" type="sibTrans" cxnId="{CAC6872A-39F5-4725-8D0A-6747BBCE97F9}">
      <dgm:prSet/>
      <dgm:spPr/>
      <dgm:t>
        <a:bodyPr/>
        <a:lstStyle/>
        <a:p>
          <a:endParaRPr lang="en-NZ"/>
        </a:p>
      </dgm:t>
    </dgm:pt>
    <dgm:pt modelId="{FED8A324-1932-4A34-BB5A-139BD0A03735}" type="parTrans" cxnId="{CAC6872A-39F5-4725-8D0A-6747BBCE97F9}">
      <dgm:prSet/>
      <dgm:spPr/>
      <dgm:t>
        <a:bodyPr/>
        <a:lstStyle/>
        <a:p>
          <a:endParaRPr lang="en-NZ"/>
        </a:p>
      </dgm:t>
    </dgm:pt>
    <dgm:pt modelId="{F774C537-06D3-4EE0-8A26-6CE313C16CDB}">
      <dgm:prSet phldrT="[Text]"/>
      <dgm:spPr/>
      <dgm:t>
        <a:bodyPr/>
        <a:lstStyle/>
        <a:p>
          <a:r>
            <a:rPr lang="en-NZ" dirty="0" smtClean="0">
              <a:solidFill>
                <a:schemeClr val="tx1"/>
              </a:solidFill>
            </a:rPr>
            <a:t>Conversations &amp; communication </a:t>
          </a:r>
          <a:endParaRPr lang="en-NZ" dirty="0">
            <a:solidFill>
              <a:schemeClr val="tx1"/>
            </a:solidFill>
          </a:endParaRPr>
        </a:p>
      </dgm:t>
    </dgm:pt>
    <dgm:pt modelId="{92D12AF6-6CBD-4094-AF16-4B5842BAB6A1}" type="sibTrans" cxnId="{6A4C0F4F-445A-44ED-B74A-3F699472DE66}">
      <dgm:prSet/>
      <dgm:spPr/>
      <dgm:t>
        <a:bodyPr/>
        <a:lstStyle/>
        <a:p>
          <a:endParaRPr lang="en-NZ"/>
        </a:p>
      </dgm:t>
    </dgm:pt>
    <dgm:pt modelId="{76A43F49-6F4C-46A7-BE19-C72BD9A82EF3}" type="parTrans" cxnId="{6A4C0F4F-445A-44ED-B74A-3F699472DE66}">
      <dgm:prSet/>
      <dgm:spPr/>
      <dgm:t>
        <a:bodyPr/>
        <a:lstStyle/>
        <a:p>
          <a:endParaRPr lang="en-NZ" dirty="0"/>
        </a:p>
      </dgm:t>
    </dgm:pt>
    <dgm:pt modelId="{2CEDA914-AFD0-41C4-8DFA-A1CEE0683C50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Research incl. with Associations</a:t>
          </a:r>
          <a:endParaRPr lang="en-NZ" dirty="0">
            <a:solidFill>
              <a:schemeClr val="tx1"/>
            </a:solidFill>
          </a:endParaRPr>
        </a:p>
      </dgm:t>
    </dgm:pt>
    <dgm:pt modelId="{E7563A60-8BA5-427E-AB95-BF55C6FEBE80}" type="sibTrans" cxnId="{30CD4A46-45F7-4DB1-B3F5-12A68CF8C694}">
      <dgm:prSet/>
      <dgm:spPr/>
      <dgm:t>
        <a:bodyPr/>
        <a:lstStyle/>
        <a:p>
          <a:endParaRPr lang="en-NZ"/>
        </a:p>
      </dgm:t>
    </dgm:pt>
    <dgm:pt modelId="{D3EDC8A0-68C7-413D-AAE7-A87169D80636}" type="parTrans" cxnId="{30CD4A46-45F7-4DB1-B3F5-12A68CF8C694}">
      <dgm:prSet/>
      <dgm:spPr/>
      <dgm:t>
        <a:bodyPr/>
        <a:lstStyle/>
        <a:p>
          <a:endParaRPr lang="en-NZ" dirty="0"/>
        </a:p>
      </dgm:t>
    </dgm:pt>
    <dgm:pt modelId="{4246F311-2CFA-4146-9E9E-563617E99832}">
      <dgm:prSet phldrT="[Text]"/>
      <dgm:spPr/>
      <dgm:t>
        <a:bodyPr/>
        <a:lstStyle/>
        <a:p>
          <a:r>
            <a:rPr lang="en-NZ" dirty="0" smtClean="0">
              <a:solidFill>
                <a:schemeClr val="tx1"/>
              </a:solidFill>
            </a:rPr>
            <a:t>Remits (possible special AGM)</a:t>
          </a:r>
          <a:endParaRPr lang="en-NZ" dirty="0">
            <a:solidFill>
              <a:schemeClr val="tx1"/>
            </a:solidFill>
          </a:endParaRPr>
        </a:p>
      </dgm:t>
    </dgm:pt>
    <dgm:pt modelId="{B2ECCF89-CD51-48BA-982A-8416204A6184}" type="sibTrans" cxnId="{08FD77B9-62FF-4C74-BB27-5C3791BA7348}">
      <dgm:prSet/>
      <dgm:spPr/>
      <dgm:t>
        <a:bodyPr/>
        <a:lstStyle/>
        <a:p>
          <a:endParaRPr lang="en-NZ"/>
        </a:p>
      </dgm:t>
    </dgm:pt>
    <dgm:pt modelId="{24B7873D-FA13-4CA4-9630-FABA11CB1869}" type="parTrans" cxnId="{08FD77B9-62FF-4C74-BB27-5C3791BA7348}">
      <dgm:prSet/>
      <dgm:spPr/>
      <dgm:t>
        <a:bodyPr/>
        <a:lstStyle/>
        <a:p>
          <a:endParaRPr lang="en-NZ" dirty="0"/>
        </a:p>
      </dgm:t>
    </dgm:pt>
    <dgm:pt modelId="{4E05FB22-852C-4FD8-9085-2618043C24FE}" type="pres">
      <dgm:prSet presAssocID="{617841B8-51DC-4BC3-AB12-46BBF5DABDF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NZ"/>
        </a:p>
      </dgm:t>
    </dgm:pt>
    <dgm:pt modelId="{A2E48FED-C575-4D1E-BCED-E7C21F197B76}" type="pres">
      <dgm:prSet presAssocID="{ECB042CF-8BCD-45B4-B3DB-3EE2B13B8EA9}" presName="root1" presStyleCnt="0"/>
      <dgm:spPr/>
    </dgm:pt>
    <dgm:pt modelId="{1D819289-B745-4EA2-BB1B-D98F7BCA2430}" type="pres">
      <dgm:prSet presAssocID="{ECB042CF-8BCD-45B4-B3DB-3EE2B13B8EA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NZ"/>
        </a:p>
      </dgm:t>
    </dgm:pt>
    <dgm:pt modelId="{0468BEFA-E2C7-4961-ADB7-CB0A7E4CA417}" type="pres">
      <dgm:prSet presAssocID="{ECB042CF-8BCD-45B4-B3DB-3EE2B13B8EA9}" presName="level2hierChild" presStyleCnt="0"/>
      <dgm:spPr/>
    </dgm:pt>
    <dgm:pt modelId="{E3F0F198-E527-4064-9843-35A248C5AD65}" type="pres">
      <dgm:prSet presAssocID="{76A43F49-6F4C-46A7-BE19-C72BD9A82EF3}" presName="conn2-1" presStyleLbl="parChTrans1D2" presStyleIdx="0" presStyleCnt="3"/>
      <dgm:spPr/>
      <dgm:t>
        <a:bodyPr/>
        <a:lstStyle/>
        <a:p>
          <a:endParaRPr lang="en-NZ"/>
        </a:p>
      </dgm:t>
    </dgm:pt>
    <dgm:pt modelId="{D2C2E2D3-A359-4310-A3AC-CC99E18E078A}" type="pres">
      <dgm:prSet presAssocID="{76A43F49-6F4C-46A7-BE19-C72BD9A82EF3}" presName="connTx" presStyleLbl="parChTrans1D2" presStyleIdx="0" presStyleCnt="3"/>
      <dgm:spPr/>
      <dgm:t>
        <a:bodyPr/>
        <a:lstStyle/>
        <a:p>
          <a:endParaRPr lang="en-NZ"/>
        </a:p>
      </dgm:t>
    </dgm:pt>
    <dgm:pt modelId="{D59C33FE-7CC3-432B-8850-FC7F68EAC601}" type="pres">
      <dgm:prSet presAssocID="{F774C537-06D3-4EE0-8A26-6CE313C16CDB}" presName="root2" presStyleCnt="0"/>
      <dgm:spPr/>
    </dgm:pt>
    <dgm:pt modelId="{6833CB49-2B4A-4475-9D7A-68820EDC711F}" type="pres">
      <dgm:prSet presAssocID="{F774C537-06D3-4EE0-8A26-6CE313C16CDB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NZ"/>
        </a:p>
      </dgm:t>
    </dgm:pt>
    <dgm:pt modelId="{B030FE99-1EE7-4F1C-9442-5F0C82503CCB}" type="pres">
      <dgm:prSet presAssocID="{F774C537-06D3-4EE0-8A26-6CE313C16CDB}" presName="level3hierChild" presStyleCnt="0"/>
      <dgm:spPr/>
    </dgm:pt>
    <dgm:pt modelId="{BDDE8EA5-7120-4BD1-A25B-3B38B60E41A2}" type="pres">
      <dgm:prSet presAssocID="{D3EDC8A0-68C7-413D-AAE7-A87169D80636}" presName="conn2-1" presStyleLbl="parChTrans1D2" presStyleIdx="1" presStyleCnt="3"/>
      <dgm:spPr/>
      <dgm:t>
        <a:bodyPr/>
        <a:lstStyle/>
        <a:p>
          <a:endParaRPr lang="en-NZ"/>
        </a:p>
      </dgm:t>
    </dgm:pt>
    <dgm:pt modelId="{CC7129BD-2D7C-49E0-95B7-7453E44676D3}" type="pres">
      <dgm:prSet presAssocID="{D3EDC8A0-68C7-413D-AAE7-A87169D80636}" presName="connTx" presStyleLbl="parChTrans1D2" presStyleIdx="1" presStyleCnt="3"/>
      <dgm:spPr/>
      <dgm:t>
        <a:bodyPr/>
        <a:lstStyle/>
        <a:p>
          <a:endParaRPr lang="en-NZ"/>
        </a:p>
      </dgm:t>
    </dgm:pt>
    <dgm:pt modelId="{7B25950E-B160-41B4-8E24-64A9BA5B2ED9}" type="pres">
      <dgm:prSet presAssocID="{2CEDA914-AFD0-41C4-8DFA-A1CEE0683C50}" presName="root2" presStyleCnt="0"/>
      <dgm:spPr/>
    </dgm:pt>
    <dgm:pt modelId="{C71A4EF9-CEB2-482A-BA78-E2E35714FDEF}" type="pres">
      <dgm:prSet presAssocID="{2CEDA914-AFD0-41C4-8DFA-A1CEE0683C50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NZ"/>
        </a:p>
      </dgm:t>
    </dgm:pt>
    <dgm:pt modelId="{2A1C26EE-A8B0-4A61-8C34-1C7B3AC203AB}" type="pres">
      <dgm:prSet presAssocID="{2CEDA914-AFD0-41C4-8DFA-A1CEE0683C50}" presName="level3hierChild" presStyleCnt="0"/>
      <dgm:spPr/>
    </dgm:pt>
    <dgm:pt modelId="{2D03A33F-2752-4BA8-B4D9-15247D677ACF}" type="pres">
      <dgm:prSet presAssocID="{24B7873D-FA13-4CA4-9630-FABA11CB1869}" presName="conn2-1" presStyleLbl="parChTrans1D2" presStyleIdx="2" presStyleCnt="3"/>
      <dgm:spPr/>
      <dgm:t>
        <a:bodyPr/>
        <a:lstStyle/>
        <a:p>
          <a:endParaRPr lang="en-NZ"/>
        </a:p>
      </dgm:t>
    </dgm:pt>
    <dgm:pt modelId="{C8DF7F08-A93D-4880-872E-338AFBE94EF2}" type="pres">
      <dgm:prSet presAssocID="{24B7873D-FA13-4CA4-9630-FABA11CB1869}" presName="connTx" presStyleLbl="parChTrans1D2" presStyleIdx="2" presStyleCnt="3"/>
      <dgm:spPr/>
      <dgm:t>
        <a:bodyPr/>
        <a:lstStyle/>
        <a:p>
          <a:endParaRPr lang="en-NZ"/>
        </a:p>
      </dgm:t>
    </dgm:pt>
    <dgm:pt modelId="{1CCF00C3-EFD9-4136-AB60-768CF1A8B92E}" type="pres">
      <dgm:prSet presAssocID="{4246F311-2CFA-4146-9E9E-563617E99832}" presName="root2" presStyleCnt="0"/>
      <dgm:spPr/>
    </dgm:pt>
    <dgm:pt modelId="{6D6E9133-B253-4F4B-BB12-2F8039A64C0B}" type="pres">
      <dgm:prSet presAssocID="{4246F311-2CFA-4146-9E9E-563617E99832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NZ"/>
        </a:p>
      </dgm:t>
    </dgm:pt>
    <dgm:pt modelId="{57A0B170-1098-4A95-80BF-00E645D91439}" type="pres">
      <dgm:prSet presAssocID="{4246F311-2CFA-4146-9E9E-563617E99832}" presName="level3hierChild" presStyleCnt="0"/>
      <dgm:spPr/>
    </dgm:pt>
  </dgm:ptLst>
  <dgm:cxnLst>
    <dgm:cxn modelId="{A68A81AF-ACF0-4E10-8244-9F39C563D6AD}" type="presOf" srcId="{F774C537-06D3-4EE0-8A26-6CE313C16CDB}" destId="{6833CB49-2B4A-4475-9D7A-68820EDC711F}" srcOrd="0" destOrd="0" presId="urn:microsoft.com/office/officeart/2008/layout/HorizontalMultiLevelHierarchy"/>
    <dgm:cxn modelId="{70B0B0F8-8744-4282-8035-A0FB848E37F0}" type="presOf" srcId="{76A43F49-6F4C-46A7-BE19-C72BD9A82EF3}" destId="{E3F0F198-E527-4064-9843-35A248C5AD65}" srcOrd="0" destOrd="0" presId="urn:microsoft.com/office/officeart/2008/layout/HorizontalMultiLevelHierarchy"/>
    <dgm:cxn modelId="{164E6674-C525-4632-A6EF-0D3BD14E9D6C}" type="presOf" srcId="{24B7873D-FA13-4CA4-9630-FABA11CB1869}" destId="{C8DF7F08-A93D-4880-872E-338AFBE94EF2}" srcOrd="1" destOrd="0" presId="urn:microsoft.com/office/officeart/2008/layout/HorizontalMultiLevelHierarchy"/>
    <dgm:cxn modelId="{B3FA89EE-EC81-4B78-B267-FF560B320E71}" type="presOf" srcId="{ECB042CF-8BCD-45B4-B3DB-3EE2B13B8EA9}" destId="{1D819289-B745-4EA2-BB1B-D98F7BCA2430}" srcOrd="0" destOrd="0" presId="urn:microsoft.com/office/officeart/2008/layout/HorizontalMultiLevelHierarchy"/>
    <dgm:cxn modelId="{529B2118-3DCC-4858-AE1D-A94CB3649983}" type="presOf" srcId="{2CEDA914-AFD0-41C4-8DFA-A1CEE0683C50}" destId="{C71A4EF9-CEB2-482A-BA78-E2E35714FDEF}" srcOrd="0" destOrd="0" presId="urn:microsoft.com/office/officeart/2008/layout/HorizontalMultiLevelHierarchy"/>
    <dgm:cxn modelId="{7D5B517A-6E90-45E9-B803-061A1F4B1A4D}" type="presOf" srcId="{24B7873D-FA13-4CA4-9630-FABA11CB1869}" destId="{2D03A33F-2752-4BA8-B4D9-15247D677ACF}" srcOrd="0" destOrd="0" presId="urn:microsoft.com/office/officeart/2008/layout/HorizontalMultiLevelHierarchy"/>
    <dgm:cxn modelId="{17AD52BA-8F67-48AC-AE41-5F0D1BBF538E}" type="presOf" srcId="{D3EDC8A0-68C7-413D-AAE7-A87169D80636}" destId="{CC7129BD-2D7C-49E0-95B7-7453E44676D3}" srcOrd="1" destOrd="0" presId="urn:microsoft.com/office/officeart/2008/layout/HorizontalMultiLevelHierarchy"/>
    <dgm:cxn modelId="{30CD4A46-45F7-4DB1-B3F5-12A68CF8C694}" srcId="{ECB042CF-8BCD-45B4-B3DB-3EE2B13B8EA9}" destId="{2CEDA914-AFD0-41C4-8DFA-A1CEE0683C50}" srcOrd="1" destOrd="0" parTransId="{D3EDC8A0-68C7-413D-AAE7-A87169D80636}" sibTransId="{E7563A60-8BA5-427E-AB95-BF55C6FEBE80}"/>
    <dgm:cxn modelId="{C39D44E2-A67F-4A7E-8A6A-B8805FFE9591}" type="presOf" srcId="{4246F311-2CFA-4146-9E9E-563617E99832}" destId="{6D6E9133-B253-4F4B-BB12-2F8039A64C0B}" srcOrd="0" destOrd="0" presId="urn:microsoft.com/office/officeart/2008/layout/HorizontalMultiLevelHierarchy"/>
    <dgm:cxn modelId="{2CECB458-783C-4403-9BA4-49982D1260B7}" type="presOf" srcId="{617841B8-51DC-4BC3-AB12-46BBF5DABDF8}" destId="{4E05FB22-852C-4FD8-9085-2618043C24FE}" srcOrd="0" destOrd="0" presId="urn:microsoft.com/office/officeart/2008/layout/HorizontalMultiLevelHierarchy"/>
    <dgm:cxn modelId="{6A4C0F4F-445A-44ED-B74A-3F699472DE66}" srcId="{ECB042CF-8BCD-45B4-B3DB-3EE2B13B8EA9}" destId="{F774C537-06D3-4EE0-8A26-6CE313C16CDB}" srcOrd="0" destOrd="0" parTransId="{76A43F49-6F4C-46A7-BE19-C72BD9A82EF3}" sibTransId="{92D12AF6-6CBD-4094-AF16-4B5842BAB6A1}"/>
    <dgm:cxn modelId="{CAC6872A-39F5-4725-8D0A-6747BBCE97F9}" srcId="{617841B8-51DC-4BC3-AB12-46BBF5DABDF8}" destId="{ECB042CF-8BCD-45B4-B3DB-3EE2B13B8EA9}" srcOrd="0" destOrd="0" parTransId="{FED8A324-1932-4A34-BB5A-139BD0A03735}" sibTransId="{9260F6B2-54D1-48FA-AEFD-4540A59BA8C7}"/>
    <dgm:cxn modelId="{BFD0E7C1-11F6-4B12-9451-7754918D2E3C}" type="presOf" srcId="{76A43F49-6F4C-46A7-BE19-C72BD9A82EF3}" destId="{D2C2E2D3-A359-4310-A3AC-CC99E18E078A}" srcOrd="1" destOrd="0" presId="urn:microsoft.com/office/officeart/2008/layout/HorizontalMultiLevelHierarchy"/>
    <dgm:cxn modelId="{D3123F38-AE0B-49FD-8D5F-43D3012FBFDA}" type="presOf" srcId="{D3EDC8A0-68C7-413D-AAE7-A87169D80636}" destId="{BDDE8EA5-7120-4BD1-A25B-3B38B60E41A2}" srcOrd="0" destOrd="0" presId="urn:microsoft.com/office/officeart/2008/layout/HorizontalMultiLevelHierarchy"/>
    <dgm:cxn modelId="{08FD77B9-62FF-4C74-BB27-5C3791BA7348}" srcId="{ECB042CF-8BCD-45B4-B3DB-3EE2B13B8EA9}" destId="{4246F311-2CFA-4146-9E9E-563617E99832}" srcOrd="2" destOrd="0" parTransId="{24B7873D-FA13-4CA4-9630-FABA11CB1869}" sibTransId="{B2ECCF89-CD51-48BA-982A-8416204A6184}"/>
    <dgm:cxn modelId="{35D38399-D3A3-40B1-96DA-D5BF69E54E7F}" type="presParOf" srcId="{4E05FB22-852C-4FD8-9085-2618043C24FE}" destId="{A2E48FED-C575-4D1E-BCED-E7C21F197B76}" srcOrd="0" destOrd="0" presId="urn:microsoft.com/office/officeart/2008/layout/HorizontalMultiLevelHierarchy"/>
    <dgm:cxn modelId="{2004C729-EEFC-42E4-8A31-F0C83701A0C8}" type="presParOf" srcId="{A2E48FED-C575-4D1E-BCED-E7C21F197B76}" destId="{1D819289-B745-4EA2-BB1B-D98F7BCA2430}" srcOrd="0" destOrd="0" presId="urn:microsoft.com/office/officeart/2008/layout/HorizontalMultiLevelHierarchy"/>
    <dgm:cxn modelId="{C76D14CE-09E7-430A-86D3-A3BF0CCB00CE}" type="presParOf" srcId="{A2E48FED-C575-4D1E-BCED-E7C21F197B76}" destId="{0468BEFA-E2C7-4961-ADB7-CB0A7E4CA417}" srcOrd="1" destOrd="0" presId="urn:microsoft.com/office/officeart/2008/layout/HorizontalMultiLevelHierarchy"/>
    <dgm:cxn modelId="{F0173C52-0AF2-41E4-9A3E-096FEF8FE17F}" type="presParOf" srcId="{0468BEFA-E2C7-4961-ADB7-CB0A7E4CA417}" destId="{E3F0F198-E527-4064-9843-35A248C5AD65}" srcOrd="0" destOrd="0" presId="urn:microsoft.com/office/officeart/2008/layout/HorizontalMultiLevelHierarchy"/>
    <dgm:cxn modelId="{83CA48CC-7AB9-481A-B49B-1B69C0B63A1A}" type="presParOf" srcId="{E3F0F198-E527-4064-9843-35A248C5AD65}" destId="{D2C2E2D3-A359-4310-A3AC-CC99E18E078A}" srcOrd="0" destOrd="0" presId="urn:microsoft.com/office/officeart/2008/layout/HorizontalMultiLevelHierarchy"/>
    <dgm:cxn modelId="{21AEF05B-33E2-48B9-9BC5-2B842C3BEC62}" type="presParOf" srcId="{0468BEFA-E2C7-4961-ADB7-CB0A7E4CA417}" destId="{D59C33FE-7CC3-432B-8850-FC7F68EAC601}" srcOrd="1" destOrd="0" presId="urn:microsoft.com/office/officeart/2008/layout/HorizontalMultiLevelHierarchy"/>
    <dgm:cxn modelId="{DFC27459-994B-4142-ABA7-7FDA4122FD7A}" type="presParOf" srcId="{D59C33FE-7CC3-432B-8850-FC7F68EAC601}" destId="{6833CB49-2B4A-4475-9D7A-68820EDC711F}" srcOrd="0" destOrd="0" presId="urn:microsoft.com/office/officeart/2008/layout/HorizontalMultiLevelHierarchy"/>
    <dgm:cxn modelId="{393AF39F-DF1F-4BAE-9BD2-C9F0D046C344}" type="presParOf" srcId="{D59C33FE-7CC3-432B-8850-FC7F68EAC601}" destId="{B030FE99-1EE7-4F1C-9442-5F0C82503CCB}" srcOrd="1" destOrd="0" presId="urn:microsoft.com/office/officeart/2008/layout/HorizontalMultiLevelHierarchy"/>
    <dgm:cxn modelId="{2F45EC13-CEE9-4C44-BA2F-48E3114E04EE}" type="presParOf" srcId="{0468BEFA-E2C7-4961-ADB7-CB0A7E4CA417}" destId="{BDDE8EA5-7120-4BD1-A25B-3B38B60E41A2}" srcOrd="2" destOrd="0" presId="urn:microsoft.com/office/officeart/2008/layout/HorizontalMultiLevelHierarchy"/>
    <dgm:cxn modelId="{D011AD9E-297A-4CA9-A622-79F4914AB4B6}" type="presParOf" srcId="{BDDE8EA5-7120-4BD1-A25B-3B38B60E41A2}" destId="{CC7129BD-2D7C-49E0-95B7-7453E44676D3}" srcOrd="0" destOrd="0" presId="urn:microsoft.com/office/officeart/2008/layout/HorizontalMultiLevelHierarchy"/>
    <dgm:cxn modelId="{601495E3-5146-4492-B429-A39324E621E4}" type="presParOf" srcId="{0468BEFA-E2C7-4961-ADB7-CB0A7E4CA417}" destId="{7B25950E-B160-41B4-8E24-64A9BA5B2ED9}" srcOrd="3" destOrd="0" presId="urn:microsoft.com/office/officeart/2008/layout/HorizontalMultiLevelHierarchy"/>
    <dgm:cxn modelId="{6F86B771-6258-4150-ADAF-2015A8EA2E95}" type="presParOf" srcId="{7B25950E-B160-41B4-8E24-64A9BA5B2ED9}" destId="{C71A4EF9-CEB2-482A-BA78-E2E35714FDEF}" srcOrd="0" destOrd="0" presId="urn:microsoft.com/office/officeart/2008/layout/HorizontalMultiLevelHierarchy"/>
    <dgm:cxn modelId="{C090B06B-69E5-4422-A641-BDFC39BCA2C8}" type="presParOf" srcId="{7B25950E-B160-41B4-8E24-64A9BA5B2ED9}" destId="{2A1C26EE-A8B0-4A61-8C34-1C7B3AC203AB}" srcOrd="1" destOrd="0" presId="urn:microsoft.com/office/officeart/2008/layout/HorizontalMultiLevelHierarchy"/>
    <dgm:cxn modelId="{7A851439-3A52-4302-BFA9-9A4278478F4C}" type="presParOf" srcId="{0468BEFA-E2C7-4961-ADB7-CB0A7E4CA417}" destId="{2D03A33F-2752-4BA8-B4D9-15247D677ACF}" srcOrd="4" destOrd="0" presId="urn:microsoft.com/office/officeart/2008/layout/HorizontalMultiLevelHierarchy"/>
    <dgm:cxn modelId="{998CB669-848D-4BE5-B6A7-851B39E55958}" type="presParOf" srcId="{2D03A33F-2752-4BA8-B4D9-15247D677ACF}" destId="{C8DF7F08-A93D-4880-872E-338AFBE94EF2}" srcOrd="0" destOrd="0" presId="urn:microsoft.com/office/officeart/2008/layout/HorizontalMultiLevelHierarchy"/>
    <dgm:cxn modelId="{03723E0C-BFFB-4AA5-90AA-798A6ECA848C}" type="presParOf" srcId="{0468BEFA-E2C7-4961-ADB7-CB0A7E4CA417}" destId="{1CCF00C3-EFD9-4136-AB60-768CF1A8B92E}" srcOrd="5" destOrd="0" presId="urn:microsoft.com/office/officeart/2008/layout/HorizontalMultiLevelHierarchy"/>
    <dgm:cxn modelId="{914ED219-37A8-43D2-AAFF-246EE73C7DC3}" type="presParOf" srcId="{1CCF00C3-EFD9-4136-AB60-768CF1A8B92E}" destId="{6D6E9133-B253-4F4B-BB12-2F8039A64C0B}" srcOrd="0" destOrd="0" presId="urn:microsoft.com/office/officeart/2008/layout/HorizontalMultiLevelHierarchy"/>
    <dgm:cxn modelId="{7D77258B-5356-42CC-9AEC-49AB02023830}" type="presParOf" srcId="{1CCF00C3-EFD9-4136-AB60-768CF1A8B92E}" destId="{57A0B170-1098-4A95-80BF-00E645D9143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3529E1-153F-41BF-8B74-AFA034F8C678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3000" kern="1200" dirty="0" smtClean="0">
              <a:solidFill>
                <a:schemeClr val="tx1"/>
              </a:solidFill>
            </a:rPr>
            <a:t>1997</a:t>
          </a:r>
          <a:endParaRPr lang="en-NZ" sz="3000" kern="1200" dirty="0">
            <a:solidFill>
              <a:schemeClr val="tx1"/>
            </a:solidFill>
          </a:endParaRPr>
        </a:p>
      </dsp:txBody>
      <dsp:txXfrm rot="-5400000">
        <a:off x="1" y="520688"/>
        <a:ext cx="1039018" cy="445294"/>
      </dsp:txXfrm>
    </dsp:sp>
    <dsp:sp modelId="{DD87F521-F0F6-4974-AD7C-F1715A38A1AA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NZ" sz="1900" kern="1200" dirty="0" smtClean="0"/>
            <a:t>CPANZ formed</a:t>
          </a:r>
          <a:endParaRPr lang="en-NZ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NZ" sz="1900" kern="1200" dirty="0" smtClean="0"/>
            <a:t>No careers specific tertiary level quals</a:t>
          </a:r>
          <a:endParaRPr lang="en-NZ" sz="1900" kern="1200" dirty="0"/>
        </a:p>
      </dsp:txBody>
      <dsp:txXfrm rot="-5400000">
        <a:off x="1039018" y="48278"/>
        <a:ext cx="5009883" cy="870607"/>
      </dsp:txXfrm>
    </dsp:sp>
    <dsp:sp modelId="{13FF53E5-82CE-4C7D-84AE-AEBB4A8F7257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3000" kern="1200" dirty="0" smtClean="0">
              <a:solidFill>
                <a:schemeClr val="tx1"/>
              </a:solidFill>
            </a:rPr>
            <a:t>2008</a:t>
          </a:r>
          <a:endParaRPr lang="en-NZ" sz="3000" kern="1200" dirty="0">
            <a:solidFill>
              <a:schemeClr val="tx1"/>
            </a:solidFill>
          </a:endParaRPr>
        </a:p>
      </dsp:txBody>
      <dsp:txXfrm rot="-5400000">
        <a:off x="1" y="1809352"/>
        <a:ext cx="1039018" cy="445294"/>
      </dsp:txXfrm>
    </dsp:sp>
    <dsp:sp modelId="{4B644E7C-48F5-4425-BE7C-AB295F239984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NZ" sz="1900" kern="1200" dirty="0" smtClean="0"/>
            <a:t>Name change to CDANZ</a:t>
          </a:r>
          <a:endParaRPr lang="en-NZ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Introduction of career-specific level 6 qual for Professional Members</a:t>
          </a:r>
          <a:endParaRPr lang="en-NZ" sz="1900" kern="1200" dirty="0"/>
        </a:p>
      </dsp:txBody>
      <dsp:txXfrm rot="-5400000">
        <a:off x="1039018" y="1336942"/>
        <a:ext cx="5009883" cy="870607"/>
      </dsp:txXfrm>
    </dsp:sp>
    <dsp:sp modelId="{5995CC91-7206-4932-8F2E-6F48152C3FC5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3000" kern="1200" dirty="0" smtClean="0">
              <a:solidFill>
                <a:schemeClr val="tx1"/>
              </a:solidFill>
            </a:rPr>
            <a:t>2011</a:t>
          </a:r>
          <a:endParaRPr lang="en-NZ" sz="3000" kern="1200" dirty="0">
            <a:solidFill>
              <a:schemeClr val="tx1"/>
            </a:solidFill>
          </a:endParaRPr>
        </a:p>
      </dsp:txBody>
      <dsp:txXfrm rot="-5400000">
        <a:off x="1" y="3098016"/>
        <a:ext cx="1039018" cy="445294"/>
      </dsp:txXfrm>
    </dsp:sp>
    <dsp:sp modelId="{54004DF2-5FEE-4B14-B7A7-4C255D0F5036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NZ" sz="1900" kern="1200" dirty="0" smtClean="0"/>
            <a:t>Realignment of membership categories</a:t>
          </a:r>
          <a:endParaRPr lang="en-NZ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NZ" sz="1900" kern="1200" dirty="0" smtClean="0"/>
            <a:t>Annual PD hours for Professional Members reduced from 50 to 30 hours</a:t>
          </a:r>
          <a:endParaRPr lang="en-NZ" sz="1900" kern="1200" dirty="0"/>
        </a:p>
      </dsp:txBody>
      <dsp:txXfrm rot="-5400000">
        <a:off x="1039018" y="2625605"/>
        <a:ext cx="5009883" cy="870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NZ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NZ" altLang="en-US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NZ" altLang="en-US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D7EE8EB6-D489-4B8A-A434-CF926386506E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1928962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NZ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NZ" alt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NZ" altLang="en-US" smtClean="0"/>
              <a:t>Click to edit Master text styles</a:t>
            </a:r>
          </a:p>
          <a:p>
            <a:pPr lvl="1"/>
            <a:r>
              <a:rPr lang="en-NZ" altLang="en-US" smtClean="0"/>
              <a:t>Second level</a:t>
            </a:r>
          </a:p>
          <a:p>
            <a:pPr lvl="2"/>
            <a:r>
              <a:rPr lang="en-NZ" altLang="en-US" smtClean="0"/>
              <a:t>Third level</a:t>
            </a:r>
          </a:p>
          <a:p>
            <a:pPr lvl="3"/>
            <a:r>
              <a:rPr lang="en-NZ" altLang="en-US" smtClean="0"/>
              <a:t>Fourth level</a:t>
            </a:r>
          </a:p>
          <a:p>
            <a:pPr lvl="4"/>
            <a:r>
              <a:rPr lang="en-NZ" altLang="en-US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NZ" alt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B80BA1D5-2503-4096-A20A-58BF97D7D702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37529157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CA18DF-64A5-422F-AAD0-6074F2B176A1}" type="slidenum">
              <a:rPr lang="en-NZ" altLang="en-US"/>
              <a:pPr/>
              <a:t>1</a:t>
            </a:fld>
            <a:endParaRPr lang="en-NZ" altLang="en-US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14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7473655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 smtClean="0">
                <a:solidFill>
                  <a:schemeClr val="tx2"/>
                </a:solidFill>
              </a:rPr>
              <a:t>I interviewed 6 career practitioners working in a tertiary setting and these are their view summarised:</a:t>
            </a:r>
          </a:p>
          <a:p>
            <a:pPr marL="185715" indent="-185715">
              <a:lnSpc>
                <a:spcPct val="110000"/>
              </a:lnSpc>
              <a:spcBef>
                <a:spcPts val="0"/>
              </a:spcBef>
              <a:buFontTx/>
              <a:buChar char="-"/>
            </a:pPr>
            <a:endParaRPr lang="en-NZ" dirty="0" smtClean="0">
              <a:solidFill>
                <a:schemeClr val="tx2"/>
              </a:solidFill>
            </a:endParaRPr>
          </a:p>
          <a:p>
            <a:pPr marL="185715" indent="-185715"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en-NZ" dirty="0" smtClean="0">
                <a:solidFill>
                  <a:schemeClr val="tx2"/>
                </a:solidFill>
              </a:rPr>
              <a:t>1) Public not understanding/valuing career development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NZ" dirty="0" smtClean="0">
              <a:solidFill>
                <a:schemeClr val="tx2"/>
              </a:solidFill>
            </a:endParaRPr>
          </a:p>
          <a:p>
            <a:pPr defTabSz="990478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NZ" dirty="0" smtClean="0">
                <a:solidFill>
                  <a:schemeClr val="tx2"/>
                </a:solidFill>
              </a:rPr>
              <a:t>-   2)</a:t>
            </a:r>
            <a:r>
              <a:rPr lang="en-NZ" baseline="0" dirty="0" smtClean="0">
                <a:solidFill>
                  <a:schemeClr val="tx2"/>
                </a:solidFill>
              </a:rPr>
              <a:t> </a:t>
            </a:r>
            <a:r>
              <a:rPr lang="en-NZ" dirty="0" smtClean="0">
                <a:solidFill>
                  <a:schemeClr val="tx2"/>
                </a:solidFill>
              </a:rPr>
              <a:t>Career practitioners crave recognition from public ….what is our point of difference from a recruiter / from a counsellor? Why does the public not know this?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NZ" dirty="0" smtClean="0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 smtClean="0"/>
              <a:t>-</a:t>
            </a:r>
            <a:r>
              <a:rPr lang="en-NZ" baseline="0" dirty="0" smtClean="0"/>
              <a:t>   3) </a:t>
            </a:r>
            <a:r>
              <a:rPr lang="en-NZ" dirty="0" smtClean="0"/>
              <a:t>The ability to be an active listener is a key area of professionalism: we do not just deliver information; instead, we insist that people </a:t>
            </a:r>
            <a:r>
              <a:rPr lang="en-NZ" i="1" dirty="0" smtClean="0"/>
              <a:t>take responsibility  </a:t>
            </a:r>
            <a:r>
              <a:rPr lang="en-NZ" dirty="0" smtClean="0"/>
              <a:t>for their own careers –anyone can direct a client to find information; anyone can have a stab at improving your CV;</a:t>
            </a:r>
            <a:r>
              <a:rPr lang="en-NZ" baseline="0" dirty="0" smtClean="0"/>
              <a:t> </a:t>
            </a:r>
            <a:r>
              <a:rPr lang="en-NZ" u="sng" dirty="0" smtClean="0"/>
              <a:t>but</a:t>
            </a:r>
            <a:r>
              <a:rPr lang="en-NZ" dirty="0" smtClean="0"/>
              <a:t> the</a:t>
            </a:r>
            <a:r>
              <a:rPr lang="en-NZ" b="1" dirty="0" smtClean="0"/>
              <a:t> </a:t>
            </a:r>
            <a:r>
              <a:rPr lang="en-NZ" b="1" i="1" dirty="0" smtClean="0"/>
              <a:t>actual act of helping a client come to their OWN career decision </a:t>
            </a:r>
            <a:r>
              <a:rPr lang="en-NZ" dirty="0" smtClean="0"/>
              <a:t>takes specific training and that is what all qualified career development practitioners are able to do.</a:t>
            </a:r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15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556543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NZ" dirty="0" smtClean="0"/>
              <a:t>So</a:t>
            </a:r>
            <a:r>
              <a:rPr lang="en-NZ" baseline="0" dirty="0" smtClean="0"/>
              <a:t> the challenge then, is:</a:t>
            </a:r>
          </a:p>
          <a:p>
            <a:pPr lvl="0"/>
            <a:endParaRPr lang="en-NZ" baseline="0" dirty="0" smtClean="0"/>
          </a:p>
          <a:p>
            <a:pPr marL="185715" indent="-185715">
              <a:buFontTx/>
              <a:buChar char="-"/>
            </a:pPr>
            <a:r>
              <a:rPr lang="en-NZ" baseline="0" dirty="0" smtClean="0"/>
              <a:t>1) </a:t>
            </a:r>
            <a:r>
              <a:rPr lang="en-NZ" dirty="0" smtClean="0"/>
              <a:t>Clarification of what we do is crucial to professionalism: you cannot combine a personal counsellor with a career practitioner; you cannot combine a job-broker with a career practitioner….how will we put our offerings into focus?</a:t>
            </a:r>
          </a:p>
          <a:p>
            <a:pPr marL="185715" indent="-185715">
              <a:buFontTx/>
              <a:buChar char="-"/>
            </a:pPr>
            <a:r>
              <a:rPr lang="en-NZ" dirty="0" smtClean="0"/>
              <a:t>2) Being open to assessing the effectiveness of your interventions – someone, may, for example, go through all the motions of “appearing” professional yet their interventions are ineffective; therefore, how do we measure our effectiveness?</a:t>
            </a:r>
          </a:p>
          <a:p>
            <a:pPr lvl="0"/>
            <a:r>
              <a:rPr lang="en-NZ" dirty="0" smtClean="0"/>
              <a:t>-  3) Aligning client expectation with what career practitioners offer is important</a:t>
            </a:r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16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556543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17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740741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18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571569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19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694945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20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34106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21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556543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22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350531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25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83221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7039344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26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832213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27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832213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</a:t>
            </a:r>
            <a:r>
              <a:rPr lang="en-US" baseline="0" dirty="0" smtClean="0"/>
              <a:t> support for professional standards.</a:t>
            </a:r>
          </a:p>
          <a:p>
            <a:r>
              <a:rPr lang="en-US" baseline="0" dirty="0" smtClean="0"/>
              <a:t>Acknowledgement of the journey been on, that have made a lot of decisions in recent years including around quals. </a:t>
            </a:r>
          </a:p>
          <a:p>
            <a:r>
              <a:rPr lang="en-US" baseline="0" dirty="0" smtClean="0"/>
              <a:t>CDANZ needs to be clear – danger of professionalizing too much/narrowing membership base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28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467749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Simplifying</a:t>
            </a:r>
            <a:r>
              <a:rPr lang="en-US" baseline="0" dirty="0" smtClean="0"/>
              <a:t> the themes somewhat: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en-US" baseline="0" dirty="0" smtClean="0"/>
              <a:t>Against – alt pathways dilute and muddies professionalism, lowing standards not the answer, already have levels of membership, other professions moving to higher quals, not hard to get a level 6 qual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en-US" baseline="0" dirty="0" smtClean="0"/>
              <a:t>For – no one best way to be competent career practitioner, years of experience/other quals, cost of adding career specific qual, broader membership base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en-US" baseline="0" dirty="0" smtClean="0"/>
              <a:t>Possible – if the work is done on it though view that could be complex/difficult to assess.</a:t>
            </a:r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29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0438161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30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832213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31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764693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300" dirty="0">
              <a:latin typeface="+mn-lt"/>
            </a:endParaRPr>
          </a:p>
          <a:p>
            <a:r>
              <a:rPr lang="en-AU" sz="1300" dirty="0">
                <a:latin typeface="+mn-lt"/>
              </a:rPr>
              <a:t>We have been on a journey for 17 years reflecting the changing context for the industry:</a:t>
            </a:r>
          </a:p>
          <a:p>
            <a:r>
              <a:rPr lang="en-AU" sz="1300" dirty="0">
                <a:latin typeface="+mn-lt"/>
              </a:rPr>
              <a:t>2008</a:t>
            </a:r>
          </a:p>
          <a:p>
            <a:r>
              <a:rPr lang="en-AU" sz="1300" dirty="0">
                <a:latin typeface="+mn-lt"/>
              </a:rPr>
              <a:t>Major consultation around changes to membership categories and criteria. Introduction of the level 6 qual lead to the Proof of Eligibility process.</a:t>
            </a:r>
          </a:p>
          <a:p>
            <a:r>
              <a:rPr lang="en-AU" sz="1300" dirty="0">
                <a:latin typeface="+mn-lt"/>
              </a:rPr>
              <a:t>2011</a:t>
            </a:r>
          </a:p>
          <a:p>
            <a:r>
              <a:rPr lang="en-AU" sz="1300" dirty="0">
                <a:latin typeface="+mn-lt"/>
              </a:rPr>
              <a:t>The strategic direction outlines what the focus of the organisation will be for the next few years.  Aligned membership categories with strategic direction - desire to be inclusive and provide a national voice for career development in New Zealand, effort was made to keep categories within a clear pathway, and as consistent as possible with other national career development associations.  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en-AU" sz="1300" dirty="0">
                <a:latin typeface="+mn-lt"/>
              </a:rPr>
              <a:t>Subscriber and Affiliate removed and replaced with Member to provide an immediate place for all those connected to career development.  </a:t>
            </a:r>
            <a:endParaRPr lang="en-NZ" sz="1300" dirty="0">
              <a:latin typeface="+mn-lt"/>
            </a:endParaRP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en-AU" sz="1300" dirty="0">
                <a:latin typeface="+mn-lt"/>
              </a:rPr>
              <a:t>Life Membership changed to Fellow.</a:t>
            </a:r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4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79460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83221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D5B5E9-40B1-4C5A-910A-4D2B741C158F}" type="slidenum">
              <a:rPr lang="en-NZ" altLang="en-US"/>
              <a:pPr/>
              <a:t>6</a:t>
            </a:fld>
            <a:endParaRPr lang="en-NZ" altLang="en-US" dirty="0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03C3E-A7E1-4553-A28B-3CAD19E834E4}" type="slidenum">
              <a:rPr lang="en-NZ" smtClean="0"/>
              <a:t>10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55654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A7DEF0-336D-4080-8A56-C66079C5B374}" type="slidenum">
              <a:rPr lang="en-NZ" altLang="en-US"/>
              <a:pPr/>
              <a:t>11</a:t>
            </a:fld>
            <a:endParaRPr lang="en-NZ" altLang="en-US" dirty="0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NZ" i="1" dirty="0" smtClean="0"/>
              <a:t>some </a:t>
            </a:r>
            <a:r>
              <a:rPr lang="en-NZ" i="1" dirty="0"/>
              <a:t>are great, some have limited skills, knowledge and experiences, some are arrogant and see themselves as ‘advisors’ which I see as potentially dangerous/harmful.  Some have no idea of the skills, knowledge and experiences expected of a professional career practitioner.  </a:t>
            </a:r>
            <a:r>
              <a:rPr lang="en-NZ" b="1" i="1" dirty="0"/>
              <a:t>GK</a:t>
            </a:r>
            <a:endParaRPr lang="en-NZ" dirty="0"/>
          </a:p>
          <a:p>
            <a:pPr defTabSz="990478">
              <a:defRPr/>
            </a:pPr>
            <a:endParaRPr lang="en-NZ" i="1" dirty="0"/>
          </a:p>
          <a:p>
            <a:pPr defTabSz="990478">
              <a:defRPr/>
            </a:pPr>
            <a:r>
              <a:rPr lang="en-NZ" sz="1300" i="1" dirty="0"/>
              <a:t>John admitted that prior to reading my email he hadn’t heard of CDANZ and his main contact with a careers professional was a careers advisor at school. ….John is aware that there are people offering professional development services; however, he commented on how “you have to really get out and look for them”. </a:t>
            </a:r>
            <a:r>
              <a:rPr lang="en-NZ" sz="1300" b="1" i="1" dirty="0"/>
              <a:t>JS</a:t>
            </a:r>
            <a:endParaRPr lang="en-NZ" sz="1300" dirty="0"/>
          </a:p>
          <a:p>
            <a:endParaRPr lang="en-NZ" i="1" dirty="0" smtClean="0"/>
          </a:p>
          <a:p>
            <a:r>
              <a:rPr lang="en-NZ" i="1" dirty="0" smtClean="0"/>
              <a:t>Develop a recognisable and trusted brand – be able to go to market and say “this is what we do, how we do it and why it is important” </a:t>
            </a:r>
            <a:r>
              <a:rPr lang="en-NZ" i="1" dirty="0"/>
              <a:t>The general public needs to understand what services can be expected and what the outcomes will be – whether that be mapping out their career or defining their brand as an employee. </a:t>
            </a:r>
            <a:r>
              <a:rPr lang="en-NZ" b="1" dirty="0" smtClean="0"/>
              <a:t>Craig McAlpine of MyCareerBrand </a:t>
            </a:r>
          </a:p>
          <a:p>
            <a:endParaRPr lang="en-US" altLang="en-US" dirty="0" smtClean="0"/>
          </a:p>
          <a:p>
            <a:pPr defTabSz="990478">
              <a:defRPr/>
            </a:pPr>
            <a:r>
              <a:rPr lang="en-NZ" sz="1300" i="1" dirty="0"/>
              <a:t>Develop a career path and define the value that career guidance practitioners offer </a:t>
            </a:r>
            <a:r>
              <a:rPr lang="en-NZ" sz="1300" b="1" i="1" dirty="0"/>
              <a:t>JD</a:t>
            </a:r>
            <a:endParaRPr lang="en-NZ" sz="1300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44071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A7DEF0-336D-4080-8A56-C66079C5B374}" type="slidenum">
              <a:rPr lang="en-NZ" altLang="en-US"/>
              <a:pPr/>
              <a:t>12</a:t>
            </a:fld>
            <a:endParaRPr lang="en-NZ" altLang="en-US" dirty="0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b="1" i="1" dirty="0"/>
              <a:t>t</a:t>
            </a:r>
            <a:r>
              <a:rPr lang="en-NZ" i="1" dirty="0" smtClean="0"/>
              <a:t>his </a:t>
            </a:r>
            <a:r>
              <a:rPr lang="en-NZ" i="1" dirty="0"/>
              <a:t>comes down to an issue of branding, if you can’t define or “sell” your own brand how can you get employed or gain clients? </a:t>
            </a:r>
            <a:r>
              <a:rPr lang="en-NZ" b="1" i="1" dirty="0"/>
              <a:t>CM</a:t>
            </a:r>
          </a:p>
          <a:p>
            <a:pPr defTabSz="990478">
              <a:defRPr/>
            </a:pPr>
            <a:endParaRPr lang="en-US" dirty="0" smtClean="0"/>
          </a:p>
          <a:p>
            <a:r>
              <a:rPr lang="en-NZ" i="1" dirty="0" smtClean="0"/>
              <a:t>Both employers and employees are still struggling with the changes in the employment market and the move away from a “job for life </a:t>
            </a:r>
          </a:p>
          <a:p>
            <a:r>
              <a:rPr lang="en-NZ" b="1" dirty="0" smtClean="0"/>
              <a:t>Warren Chambers – GM Otago Chamber of Commerce</a:t>
            </a:r>
          </a:p>
          <a:p>
            <a:endParaRPr lang="en-US" i="1" dirty="0" smtClean="0"/>
          </a:p>
          <a:p>
            <a:r>
              <a:rPr lang="en-NZ" i="1" dirty="0"/>
              <a:t>and what the return on investment is if someone spends time considering their career </a:t>
            </a:r>
            <a:r>
              <a:rPr lang="en-NZ" i="1" dirty="0" smtClean="0"/>
              <a:t>options.</a:t>
            </a:r>
            <a:r>
              <a:rPr lang="en-NZ" b="1" i="1" dirty="0" smtClean="0"/>
              <a:t>JD </a:t>
            </a:r>
          </a:p>
          <a:p>
            <a:endParaRPr lang="en-NZ" b="1" i="1" dirty="0" smtClean="0"/>
          </a:p>
          <a:p>
            <a:r>
              <a:rPr lang="en-NZ" i="1" dirty="0" smtClean="0"/>
              <a:t>A conversation can trigger a 30 year career </a:t>
            </a:r>
            <a:endParaRPr lang="en-NZ" dirty="0" smtClean="0"/>
          </a:p>
          <a:p>
            <a:r>
              <a:rPr lang="en-NZ" b="1" dirty="0" smtClean="0"/>
              <a:t>Liz Holland: Professional Life and Careers Coach</a:t>
            </a:r>
            <a:endParaRPr lang="en-NZ" dirty="0" smtClean="0"/>
          </a:p>
          <a:p>
            <a:endParaRPr lang="en-US" b="1" dirty="0" smtClean="0"/>
          </a:p>
          <a:p>
            <a:pPr defTabSz="990478">
              <a:defRPr/>
            </a:pPr>
            <a:r>
              <a:rPr lang="en-NZ" sz="1300" i="1" dirty="0"/>
              <a:t>The consequences of not getting at risk youth into employment will cause a huge financial burden on the government in the long term.”</a:t>
            </a:r>
            <a:r>
              <a:rPr lang="en-NZ" sz="1300" dirty="0"/>
              <a:t> </a:t>
            </a:r>
            <a:r>
              <a:rPr lang="en-NZ" sz="1300" b="1" dirty="0"/>
              <a:t>(MB)</a:t>
            </a:r>
          </a:p>
          <a:p>
            <a:pPr defTabSz="990478">
              <a:defRPr/>
            </a:pPr>
            <a:endParaRPr lang="en-US" b="1" dirty="0"/>
          </a:p>
          <a:p>
            <a:pPr defTabSz="990478">
              <a:defRPr/>
            </a:pPr>
            <a:r>
              <a:rPr lang="en-US" b="1" dirty="0" smtClean="0"/>
              <a:t>CDANZ OTAGO SOUTHLAND - AGM</a:t>
            </a:r>
          </a:p>
          <a:p>
            <a:pPr defTabSz="990478">
              <a:defRPr/>
            </a:pPr>
            <a:r>
              <a:rPr lang="en-US" dirty="0" smtClean="0"/>
              <a:t>Hope &amp; Confidence</a:t>
            </a:r>
            <a:endParaRPr lang="en-NZ" sz="1300" dirty="0"/>
          </a:p>
          <a:p>
            <a:endParaRPr lang="en-NZ" dirty="0" smtClean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21700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A7DEF0-336D-4080-8A56-C66079C5B374}" type="slidenum">
              <a:rPr lang="en-NZ" altLang="en-US"/>
              <a:pPr/>
              <a:t>13</a:t>
            </a:fld>
            <a:endParaRPr lang="en-NZ" altLang="en-US" dirty="0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i="1" dirty="0" smtClean="0"/>
              <a:t>The general public have confidence that the community/professional body that you belong to and the services that you provide are consistent with best practice, are of a certain quality and add value. In short professionalism is all about quality, value and recognition.” </a:t>
            </a:r>
          </a:p>
          <a:p>
            <a:r>
              <a:rPr lang="en-NZ" b="1" dirty="0" smtClean="0"/>
              <a:t>John Scandrett: Chief Executive Officer- Otago Southland Employers Association</a:t>
            </a:r>
          </a:p>
          <a:p>
            <a:endParaRPr lang="en-NZ" sz="300" dirty="0"/>
          </a:p>
          <a:p>
            <a:r>
              <a:rPr lang="en-NZ" i="1" dirty="0" smtClean="0"/>
              <a:t>In the broader community “professionalism” seems to be defined by the clothes you wear to work and the amount you are paid. When really to be a professional you need to have qualifications and the ability to deliver a service.</a:t>
            </a:r>
          </a:p>
          <a:p>
            <a:r>
              <a:rPr lang="en-NZ" b="1" dirty="0" smtClean="0"/>
              <a:t>Michelle Brunton – GM Dunedin ComCol</a:t>
            </a:r>
          </a:p>
          <a:p>
            <a:endParaRPr lang="en-US" b="1" dirty="0"/>
          </a:p>
          <a:p>
            <a:r>
              <a:rPr lang="en-NZ" b="1" i="1" dirty="0" smtClean="0"/>
              <a:t>LH </a:t>
            </a:r>
            <a:r>
              <a:rPr lang="en-NZ" i="1" dirty="0" smtClean="0"/>
              <a:t>Owning </a:t>
            </a:r>
            <a:r>
              <a:rPr lang="en-NZ" i="1" dirty="0"/>
              <a:t>a body of knowledge (gained through training and practical </a:t>
            </a:r>
            <a:r>
              <a:rPr lang="en-NZ" i="1" dirty="0" smtClean="0"/>
              <a:t>experience)</a:t>
            </a:r>
            <a:endParaRPr lang="en-NZ" dirty="0"/>
          </a:p>
          <a:p>
            <a:r>
              <a:rPr lang="en-NZ" i="1" dirty="0" smtClean="0"/>
              <a:t>Formal </a:t>
            </a:r>
            <a:r>
              <a:rPr lang="en-NZ" i="1" dirty="0"/>
              <a:t>recognition of </a:t>
            </a:r>
            <a:r>
              <a:rPr lang="en-NZ" i="1" dirty="0" smtClean="0"/>
              <a:t>qualifications</a:t>
            </a:r>
            <a:endParaRPr lang="en-NZ" dirty="0"/>
          </a:p>
          <a:p>
            <a:r>
              <a:rPr lang="en-NZ" i="1" dirty="0" smtClean="0"/>
              <a:t>Code </a:t>
            </a:r>
            <a:r>
              <a:rPr lang="en-NZ" i="1" dirty="0"/>
              <a:t>of Conduct and defined ethical standards</a:t>
            </a:r>
            <a:endParaRPr lang="en-NZ" dirty="0"/>
          </a:p>
          <a:p>
            <a:r>
              <a:rPr lang="en-NZ" i="1" dirty="0" smtClean="0"/>
              <a:t>Professional </a:t>
            </a:r>
            <a:r>
              <a:rPr lang="en-NZ" i="1" dirty="0"/>
              <a:t>complaints procedure with defined consequences for malpractice</a:t>
            </a:r>
            <a:endParaRPr lang="en-NZ" dirty="0"/>
          </a:p>
          <a:p>
            <a:r>
              <a:rPr lang="en-NZ" i="1" dirty="0" smtClean="0"/>
              <a:t>Requirement </a:t>
            </a:r>
            <a:r>
              <a:rPr lang="en-NZ" i="1" dirty="0"/>
              <a:t>for continuing professional </a:t>
            </a:r>
            <a:r>
              <a:rPr lang="en-NZ" i="1" dirty="0" smtClean="0"/>
              <a:t>development</a:t>
            </a:r>
            <a:endParaRPr lang="en-NZ" dirty="0"/>
          </a:p>
          <a:p>
            <a:r>
              <a:rPr lang="en-NZ" i="1" dirty="0" smtClean="0"/>
              <a:t>A </a:t>
            </a:r>
            <a:r>
              <a:rPr lang="en-NZ" i="1" dirty="0"/>
              <a:t>recognised group that is conducting ongoing academic research and review</a:t>
            </a:r>
            <a:endParaRPr lang="en-NZ" dirty="0"/>
          </a:p>
          <a:p>
            <a:endParaRPr lang="en-NZ" dirty="0" smtClean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9266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AC33F8E-5179-4D8D-81B3-2EF24288153F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3916487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2909F60-CE25-4311-800B-F7A05CD2BB77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3432799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908F2F5-32EB-4607-B33F-8656A28FBB19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3718052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93895A9-8D2D-4F23-8171-E691CB363387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1941098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A0B775-E883-4EFB-8926-794CEAAE9345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436528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62807CD-1D1D-437E-BB71-1C7C79FCE4FA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4017199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BE731C8-6024-4248-B623-D44F4F5704DE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2116903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B141FE8-CEDF-4D89-8A58-FBE92ED95C22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249276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ED532B5-D74A-488B-AE9E-09D97927CAE1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1751413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21537F2-7377-45E9-A994-968D9AE4A5F8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1634960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AC4097-A41E-4993-983F-8DAF57AF4E4E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1496340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NZ" altLang="en-US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NZ" altLang="en-US" smtClean="0"/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69ABC6FF-9C16-42F7-914E-268D09479705}" type="slidenum">
              <a:rPr lang="en-NZ" altLang="en-US"/>
              <a:pPr/>
              <a:t>‹#›</a:t>
            </a:fld>
            <a:endParaRPr lang="en-NZ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Helvetica 45 Ligh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Helvetica 45 Ligh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Helvetica 45 Ligh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Helvetica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Helvetica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Helvetica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Helvetica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Helvetica 45 Ligh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95600"/>
            <a:ext cx="7772400" cy="1470025"/>
          </a:xfrm>
        </p:spPr>
        <p:txBody>
          <a:bodyPr/>
          <a:lstStyle/>
          <a:p>
            <a:pPr algn="ctr"/>
            <a:r>
              <a:rPr lang="en-NZ" b="0" dirty="0" smtClean="0"/>
              <a:t> </a:t>
            </a:r>
            <a:r>
              <a:rPr lang="en-NZ" sz="3800" dirty="0"/>
              <a:t>Conversations on Professionalism </a:t>
            </a:r>
            <a:r>
              <a:rPr lang="en-NZ" b="0" dirty="0"/>
              <a:t/>
            </a:r>
            <a:br>
              <a:rPr lang="en-NZ" b="0" dirty="0"/>
            </a:br>
            <a:r>
              <a:rPr lang="en-NZ" b="0" dirty="0"/>
              <a:t/>
            </a:r>
            <a:br>
              <a:rPr lang="en-NZ" b="0" dirty="0"/>
            </a:br>
            <a:r>
              <a:rPr lang="en-NZ" b="0" dirty="0">
                <a:solidFill>
                  <a:srgbClr val="C00000"/>
                </a:solidFill>
              </a:rPr>
              <a:t>17</a:t>
            </a:r>
            <a:r>
              <a:rPr lang="en-NZ" b="0" baseline="30000" dirty="0">
                <a:solidFill>
                  <a:srgbClr val="C00000"/>
                </a:solidFill>
              </a:rPr>
              <a:t>th</a:t>
            </a:r>
            <a:r>
              <a:rPr lang="en-NZ" b="0" dirty="0">
                <a:solidFill>
                  <a:srgbClr val="C00000"/>
                </a:solidFill>
              </a:rPr>
              <a:t> AGM</a:t>
            </a:r>
            <a:br>
              <a:rPr lang="en-NZ" b="0" dirty="0">
                <a:solidFill>
                  <a:srgbClr val="C00000"/>
                </a:solidFill>
              </a:rPr>
            </a:br>
            <a:r>
              <a:rPr lang="en-NZ" b="0" dirty="0">
                <a:solidFill>
                  <a:srgbClr val="C00000"/>
                </a:solidFill>
              </a:rPr>
              <a:t>Auckland 2014</a:t>
            </a:r>
            <a:endParaRPr lang="en-NZ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n-NZ" sz="3200" dirty="0" smtClean="0">
                <a:solidFill>
                  <a:schemeClr val="tx1"/>
                </a:solidFill>
              </a:rPr>
              <a:t>Voices - Sarah</a:t>
            </a:r>
            <a:endParaRPr lang="en-NZ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4536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NZ" dirty="0" smtClean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10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6971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NZ" altLang="en-US" sz="3200" dirty="0" smtClean="0"/>
              <a:t>What </a:t>
            </a:r>
            <a:r>
              <a:rPr lang="en-NZ" altLang="en-US" sz="3200" dirty="0"/>
              <a:t>I</a:t>
            </a:r>
            <a:r>
              <a:rPr lang="en-NZ" altLang="en-US" sz="3200" dirty="0" smtClean="0"/>
              <a:t>s Our Brand?</a:t>
            </a:r>
            <a:endParaRPr lang="en-NZ" altLang="en-US" sz="3200" dirty="0"/>
          </a:p>
        </p:txBody>
      </p:sp>
      <p:pic>
        <p:nvPicPr>
          <p:cNvPr id="1028" name="Picture 4" descr="http://peaceandprofit.com/wp-content/uploads/2011/07/Core-Values1-e131104269332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48228"/>
            <a:ext cx="7380312" cy="370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1416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NZ" altLang="en-US" sz="3200" dirty="0" smtClean="0"/>
              <a:t>What Value do we Provide (ROI)?</a:t>
            </a:r>
            <a:endParaRPr lang="en-NZ" altLang="en-US" sz="32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i="1" dirty="0" smtClean="0"/>
          </a:p>
        </p:txBody>
      </p:sp>
      <p:pic>
        <p:nvPicPr>
          <p:cNvPr id="2050" name="Picture 2" descr="https://gotchamobi.com/new_website/blog/wp-content/uploads/2014/10/Value-Proposition-in-B2B-Market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052736"/>
            <a:ext cx="4657700" cy="46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3214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NZ" altLang="en-US" sz="3200" dirty="0" smtClean="0"/>
              <a:t>What </a:t>
            </a:r>
            <a:r>
              <a:rPr lang="en-NZ" altLang="en-US" sz="3200" dirty="0"/>
              <a:t>I</a:t>
            </a:r>
            <a:r>
              <a:rPr lang="en-NZ" altLang="en-US" sz="3200" dirty="0" smtClean="0"/>
              <a:t>s Professionalism?</a:t>
            </a:r>
            <a:endParaRPr lang="en-NZ" altLang="en-US" sz="32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556792"/>
            <a:ext cx="8229600" cy="4464496"/>
          </a:xfrm>
        </p:spPr>
        <p:txBody>
          <a:bodyPr/>
          <a:lstStyle/>
          <a:p>
            <a:pPr marL="0" indent="0">
              <a:buNone/>
            </a:pPr>
            <a:endParaRPr lang="en-NZ" i="1" dirty="0" smtClean="0"/>
          </a:p>
        </p:txBody>
      </p:sp>
      <p:pic>
        <p:nvPicPr>
          <p:cNvPr id="2" name="Picture 2" descr="http://2.bp.blogspot.com/-dBLRk2QMdVE/UYvGEDgFkCI/AAAAAAAAAYE/680a6vFL6Ms/s400/casestudy1-resized-600.jp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98645"/>
            <a:ext cx="3810000" cy="332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690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n-NZ" sz="3200" dirty="0"/>
              <a:t>Voices - Lila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4536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NZ" dirty="0" smtClean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14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3935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endParaRPr lang="en-NZ" sz="32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15</a:t>
            </a:fld>
            <a:endParaRPr lang="en-NZ" dirty="0"/>
          </a:p>
        </p:txBody>
      </p:sp>
      <p:sp>
        <p:nvSpPr>
          <p:cNvPr id="4" name="TextBox 3"/>
          <p:cNvSpPr txBox="1"/>
          <p:nvPr/>
        </p:nvSpPr>
        <p:spPr>
          <a:xfrm>
            <a:off x="998438" y="4721125"/>
            <a:ext cx="72330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2000" b="1" dirty="0" smtClean="0"/>
              <a:t>I agree that you deserve some recognition.  Who are you?</a:t>
            </a:r>
            <a:endParaRPr lang="en-NZ" sz="2000" b="1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558841"/>
            <a:ext cx="4927442" cy="3166303"/>
          </a:xfrm>
        </p:spPr>
      </p:pic>
      <p:sp>
        <p:nvSpPr>
          <p:cNvPr id="3" name="TextBox 2"/>
          <p:cNvSpPr txBox="1"/>
          <p:nvPr/>
        </p:nvSpPr>
        <p:spPr>
          <a:xfrm>
            <a:off x="4067944" y="5400734"/>
            <a:ext cx="12795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800" dirty="0" smtClean="0"/>
              <a:t>Courtesy: Roy Delgado </a:t>
            </a:r>
            <a:endParaRPr lang="en-NZ" sz="800" dirty="0"/>
          </a:p>
        </p:txBody>
      </p:sp>
    </p:spTree>
    <p:extLst>
      <p:ext uri="{BB962C8B-B14F-4D97-AF65-F5344CB8AC3E}">
        <p14:creationId xmlns:p14="http://schemas.microsoft.com/office/powerpoint/2010/main" val="58515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373616" cy="1143000"/>
          </a:xfrm>
        </p:spPr>
        <p:txBody>
          <a:bodyPr>
            <a:normAutofit/>
          </a:bodyPr>
          <a:lstStyle/>
          <a:p>
            <a:endParaRPr lang="en-NZ" sz="32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16</a:t>
            </a:fld>
            <a:endParaRPr lang="en-NZ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932336"/>
            <a:ext cx="4176464" cy="2216935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72816"/>
            <a:ext cx="3657560" cy="22232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73119" y="4192478"/>
            <a:ext cx="26388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800" dirty="0" smtClean="0"/>
              <a:t>Photo courtesy: Nick Baker http</a:t>
            </a:r>
            <a:r>
              <a:rPr lang="en-NZ" sz="800" dirty="0"/>
              <a:t>://www.appyhotel.com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600" y="4186411"/>
            <a:ext cx="29001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800" dirty="0" smtClean="0"/>
              <a:t>Photo courtesy: </a:t>
            </a:r>
            <a:r>
              <a:rPr lang="en-NZ" sz="800" dirty="0"/>
              <a:t>Chris Jobson http://</a:t>
            </a:r>
            <a:r>
              <a:rPr lang="en-NZ" sz="800" dirty="0" smtClean="0"/>
              <a:t>www.thisiscolossal.com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02268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n-NZ" sz="3200" dirty="0" smtClean="0">
                <a:solidFill>
                  <a:schemeClr val="tx1"/>
                </a:solidFill>
              </a:rPr>
              <a:t>Voices - Hana</a:t>
            </a:r>
            <a:endParaRPr lang="en-NZ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4536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NZ" dirty="0" smtClean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17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11480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18</a:t>
            </a:fld>
            <a:endParaRPr lang="en-NZ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2999" t="8949" r="1816" b="23824"/>
          <a:stretch/>
        </p:blipFill>
        <p:spPr>
          <a:xfrm>
            <a:off x="539552" y="766386"/>
            <a:ext cx="6120680" cy="5241254"/>
          </a:xfrm>
        </p:spPr>
      </p:pic>
      <p:sp>
        <p:nvSpPr>
          <p:cNvPr id="11" name="TextBox 10"/>
          <p:cNvSpPr txBox="1"/>
          <p:nvPr/>
        </p:nvSpPr>
        <p:spPr>
          <a:xfrm>
            <a:off x="6084168" y="3429000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Arial Rounded MT Bold"/>
                <a:cs typeface="Arial Rounded MT Bold"/>
              </a:rPr>
              <a:t>Speak so we may hear the divine essence in your voice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pPr rtl="0" fontAlgn="base"/>
            <a:r>
              <a:rPr lang="en-US" kern="1200" dirty="0" smtClean="0">
                <a:solidFill>
                  <a:srgbClr val="000000"/>
                </a:solidFill>
                <a:effectLst/>
                <a:ea typeface="+mn-ea"/>
                <a:cs typeface="Arial Rounded MT Bold"/>
              </a:rPr>
              <a:t>Korero </a:t>
            </a:r>
            <a:r>
              <a:rPr lang="en-US" kern="1200" dirty="0" err="1" smtClean="0">
                <a:solidFill>
                  <a:srgbClr val="000000"/>
                </a:solidFill>
                <a:effectLst/>
                <a:ea typeface="+mn-ea"/>
                <a:cs typeface="Arial Rounded MT Bold"/>
              </a:rPr>
              <a:t>kia</a:t>
            </a:r>
            <a:r>
              <a:rPr lang="en-US" kern="1200" dirty="0" smtClean="0">
                <a:solidFill>
                  <a:srgbClr val="000000"/>
                </a:solidFill>
                <a:effectLst/>
                <a:ea typeface="+mn-ea"/>
                <a:cs typeface="Arial Rounded MT Bold"/>
              </a:rPr>
              <a:t> </a:t>
            </a:r>
            <a:r>
              <a:rPr lang="en-US" kern="1200" dirty="0" err="1" smtClean="0">
                <a:solidFill>
                  <a:srgbClr val="000000"/>
                </a:solidFill>
                <a:effectLst/>
                <a:ea typeface="+mn-ea"/>
                <a:cs typeface="Arial Rounded MT Bold"/>
              </a:rPr>
              <a:t>rongoi</a:t>
            </a:r>
            <a:r>
              <a:rPr lang="en-US" kern="1200" dirty="0" smtClean="0">
                <a:solidFill>
                  <a:srgbClr val="000000"/>
                </a:solidFill>
                <a:effectLst/>
                <a:ea typeface="+mn-ea"/>
                <a:cs typeface="Arial Rounded MT Bold"/>
              </a:rPr>
              <a:t> to reo </a:t>
            </a:r>
            <a:r>
              <a:rPr lang="en-US" kern="1200" dirty="0" err="1" smtClean="0">
                <a:solidFill>
                  <a:srgbClr val="000000"/>
                </a:solidFill>
                <a:effectLst/>
                <a:ea typeface="+mn-ea"/>
                <a:cs typeface="Arial Rounded MT Bold"/>
              </a:rPr>
              <a:t>rangatira</a:t>
            </a:r>
            <a:endParaRPr lang="en-NZ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016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085584" cy="576064"/>
          </a:xfrm>
        </p:spPr>
        <p:txBody>
          <a:bodyPr>
            <a:noAutofit/>
          </a:bodyPr>
          <a:lstStyle/>
          <a:p>
            <a:r>
              <a:rPr lang="en-NZ" sz="3200" dirty="0" smtClean="0">
                <a:solidFill>
                  <a:schemeClr val="tx1"/>
                </a:solidFill>
              </a:rPr>
              <a:t>4 conversations with M</a:t>
            </a:r>
            <a:r>
              <a:rPr lang="en-NZ" dirty="0"/>
              <a:t>ā</a:t>
            </a:r>
            <a:r>
              <a:rPr lang="en-NZ" sz="3200" dirty="0" smtClean="0">
                <a:solidFill>
                  <a:schemeClr val="tx1"/>
                </a:solidFill>
              </a:rPr>
              <a:t>ori professional members of CDANZ</a:t>
            </a:r>
            <a:endParaRPr lang="en-NZ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445624" cy="504056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NZ" dirty="0">
                <a:solidFill>
                  <a:schemeClr val="tx2"/>
                </a:solidFill>
              </a:rPr>
              <a:t>Professionalism and cultural identity – is there a conflict?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Where do we as Maori sit within the profession?  Who are we? How can we develop and </a:t>
            </a:r>
            <a:r>
              <a:rPr lang="en-NZ" dirty="0" err="1" smtClean="0">
                <a:solidFill>
                  <a:schemeClr val="tx2"/>
                </a:solidFill>
              </a:rPr>
              <a:t>tautoko</a:t>
            </a:r>
            <a:r>
              <a:rPr lang="en-NZ" dirty="0" smtClean="0">
                <a:solidFill>
                  <a:schemeClr val="tx2"/>
                </a:solidFill>
              </a:rPr>
              <a:t> other Maori in Career Development and CDANZ?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Visibility. Leadership</a:t>
            </a:r>
            <a:r>
              <a:rPr lang="en-NZ" dirty="0">
                <a:solidFill>
                  <a:schemeClr val="tx2"/>
                </a:solidFill>
              </a:rPr>
              <a:t>. Mentoring. </a:t>
            </a:r>
            <a:r>
              <a:rPr lang="en-NZ" dirty="0" smtClean="0">
                <a:solidFill>
                  <a:schemeClr val="tx2"/>
                </a:solidFill>
              </a:rPr>
              <a:t>Networks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NZ" dirty="0">
                <a:solidFill>
                  <a:schemeClr val="tx2"/>
                </a:solidFill>
              </a:rPr>
              <a:t>Maori Career Development Framework to support all practitioners working with Maori clients and </a:t>
            </a:r>
            <a:r>
              <a:rPr lang="en-NZ" dirty="0" smtClean="0">
                <a:solidFill>
                  <a:schemeClr val="tx2"/>
                </a:solidFill>
              </a:rPr>
              <a:t>groups</a:t>
            </a:r>
            <a:endParaRPr lang="en-NZ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19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60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NZ" dirty="0"/>
              <a:t>T</a:t>
            </a:r>
            <a:r>
              <a:rPr lang="en-NZ" dirty="0" smtClean="0"/>
              <a:t>o:</a:t>
            </a:r>
          </a:p>
          <a:p>
            <a:r>
              <a:rPr lang="en-NZ" dirty="0" smtClean="0"/>
              <a:t>examine definitions </a:t>
            </a:r>
            <a:r>
              <a:rPr lang="en-NZ" dirty="0"/>
              <a:t>of </a:t>
            </a:r>
            <a:r>
              <a:rPr lang="en-NZ" dirty="0" smtClean="0"/>
              <a:t>“</a:t>
            </a:r>
            <a:r>
              <a:rPr lang="en-NZ" dirty="0"/>
              <a:t>profession</a:t>
            </a:r>
            <a:r>
              <a:rPr lang="en-NZ" dirty="0" smtClean="0"/>
              <a:t>” from CDANZ perspective</a:t>
            </a:r>
            <a:endParaRPr lang="en-NZ" dirty="0"/>
          </a:p>
          <a:p>
            <a:pPr lvl="0"/>
            <a:r>
              <a:rPr lang="en-NZ" dirty="0" smtClean="0"/>
              <a:t>share the voices from conversations to date on professionalism</a:t>
            </a:r>
          </a:p>
          <a:p>
            <a:pPr lvl="0"/>
            <a:r>
              <a:rPr lang="en-NZ" dirty="0" smtClean="0"/>
              <a:t>continue the conversations.</a:t>
            </a:r>
            <a:endParaRPr lang="en-US" dirty="0" smtClean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2</a:t>
            </a:fld>
            <a:endParaRPr lang="en-N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</p:spPr>
        <p:txBody>
          <a:bodyPr/>
          <a:lstStyle/>
          <a:p>
            <a:r>
              <a:rPr lang="en-NZ" kern="1400" dirty="0" smtClean="0">
                <a:solidFill>
                  <a:schemeClr val="tx1"/>
                </a:solidFill>
                <a:effectLst/>
              </a:rPr>
              <a:t>Workshop Objectives</a:t>
            </a:r>
            <a:r>
              <a:rPr lang="en-NZ" sz="3200" b="1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 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2946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725544" cy="360040"/>
          </a:xfrm>
        </p:spPr>
        <p:txBody>
          <a:bodyPr>
            <a:noAutofit/>
          </a:bodyPr>
          <a:lstStyle/>
          <a:p>
            <a:endParaRPr lang="en-NZ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517632" cy="453650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Cultural guidelines for working with Maori clients and communities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Raising the profile of the work we do in the Career Development industry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Perception of Career Development is narrow and siloed and that we are a luxury, add-on rather than a necessity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Standards or Guidelines critical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Supervision by Maori for Maori within the profession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20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14006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n-NZ" dirty="0" smtClean="0">
                <a:solidFill>
                  <a:schemeClr val="tx1"/>
                </a:solidFill>
              </a:rPr>
              <a:t>Voices - Lee</a:t>
            </a:r>
            <a:endParaRPr lang="en-NZ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4536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NZ" dirty="0" smtClean="0">
              <a:solidFill>
                <a:srgbClr val="C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21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0625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57592" cy="1143000"/>
          </a:xfrm>
        </p:spPr>
        <p:txBody>
          <a:bodyPr>
            <a:normAutofit/>
          </a:bodyPr>
          <a:lstStyle/>
          <a:p>
            <a:r>
              <a:rPr lang="en-NZ" dirty="0" smtClean="0">
                <a:solidFill>
                  <a:schemeClr val="tx1"/>
                </a:solidFill>
              </a:rPr>
              <a:t>Voices - Val</a:t>
            </a:r>
            <a:endParaRPr lang="en-NZ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453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tx2"/>
                </a:solidFill>
              </a:rPr>
              <a:t>3 in-depth interviews with 3 Australian school career practitioners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tx2"/>
                </a:solidFill>
              </a:rPr>
              <a:t>Questions:</a:t>
            </a:r>
          </a:p>
          <a:p>
            <a:pPr marL="800100" lvl="1">
              <a:lnSpc>
                <a:spcPct val="110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tx2"/>
                </a:solidFill>
              </a:rPr>
              <a:t>What advantages do they perceive of Professional Standards?</a:t>
            </a:r>
          </a:p>
          <a:p>
            <a:pPr marL="800100" lvl="1">
              <a:lnSpc>
                <a:spcPct val="110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tx2"/>
                </a:solidFill>
              </a:rPr>
              <a:t>What disadvantages do they perceive of Professional Standards?</a:t>
            </a:r>
            <a:endParaRPr lang="en-NZ" dirty="0" smtClean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22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6182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Professional Standards enhance professional profile of people working in career development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Professional Standards help to structure Professional Development activities for career network groups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No disadvantages identified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79285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 and opportunities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Opportunity to professionalise through Professional Standards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Opportunity to map PD activities with Professional Standards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Opportunity for collaboration with “like” associations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Challenge to write, publish, educate about, and implement Professional Standards within time and financial constraints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4540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n-NZ" dirty="0" smtClean="0">
                <a:solidFill>
                  <a:schemeClr val="tx1"/>
                </a:solidFill>
              </a:rPr>
              <a:t>Voices – Julie</a:t>
            </a:r>
            <a:endParaRPr lang="en-NZ" strike="sngStrike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41379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NZ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25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63202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57592" cy="1143000"/>
          </a:xfrm>
        </p:spPr>
        <p:txBody>
          <a:bodyPr>
            <a:normAutofit/>
          </a:bodyPr>
          <a:lstStyle/>
          <a:p>
            <a:r>
              <a:rPr lang="en-NZ" dirty="0" smtClean="0">
                <a:solidFill>
                  <a:schemeClr val="tx1"/>
                </a:solidFill>
              </a:rPr>
              <a:t>Voices – Survey Monkey</a:t>
            </a:r>
            <a:endParaRPr lang="en-NZ" strike="sngStrike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4137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/>
              <a:t>What are your views on CDANZ progressing towards the adoption of Professional Standards</a:t>
            </a:r>
            <a:r>
              <a:rPr lang="en-NZ" dirty="0" smtClean="0"/>
              <a:t>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26</a:t>
            </a:fld>
            <a:endParaRPr lang="en-NZ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9587144"/>
              </p:ext>
            </p:extLst>
          </p:nvPr>
        </p:nvGraphicFramePr>
        <p:xfrm>
          <a:off x="1259632" y="2636912"/>
          <a:ext cx="5616624" cy="3319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4519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57592" cy="1143000"/>
          </a:xfrm>
        </p:spPr>
        <p:txBody>
          <a:bodyPr>
            <a:normAutofit/>
          </a:bodyPr>
          <a:lstStyle/>
          <a:p>
            <a:r>
              <a:rPr lang="en-NZ" dirty="0" smtClean="0">
                <a:solidFill>
                  <a:schemeClr val="tx1"/>
                </a:solidFill>
              </a:rPr>
              <a:t>Voices – Survey Monkey</a:t>
            </a:r>
            <a:endParaRPr lang="en-NZ" strike="sngStrike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4137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/>
              <a:t>What are your views on Alternative Pathways to Professional Membership</a:t>
            </a:r>
            <a:r>
              <a:rPr lang="en-NZ" dirty="0" smtClean="0"/>
              <a:t>?</a:t>
            </a:r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27</a:t>
            </a:fld>
            <a:endParaRPr lang="en-NZ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3989852"/>
              </p:ext>
            </p:extLst>
          </p:nvPr>
        </p:nvGraphicFramePr>
        <p:xfrm>
          <a:off x="1331640" y="2492896"/>
          <a:ext cx="5328592" cy="3531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37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 Standards: some views</a:t>
            </a:r>
            <a:endParaRPr lang="en-NZ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088393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2122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Alterative </a:t>
            </a:r>
            <a:r>
              <a:rPr lang="en-US" dirty="0"/>
              <a:t>P</a:t>
            </a:r>
            <a:r>
              <a:rPr lang="en-US" dirty="0" smtClean="0"/>
              <a:t>athways: perspectives</a:t>
            </a:r>
            <a:endParaRPr lang="en-NZ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944190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7329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</p:spPr>
        <p:txBody>
          <a:bodyPr/>
          <a:lstStyle/>
          <a:p>
            <a:r>
              <a:rPr lang="en-NZ" dirty="0" smtClean="0">
                <a:solidFill>
                  <a:schemeClr val="tx1"/>
                </a:solidFill>
              </a:rPr>
              <a:t>Purpose of Professionalism Working Party</a:t>
            </a:r>
            <a:endParaRPr lang="en-NZ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 smtClean="0">
                <a:solidFill>
                  <a:schemeClr val="tx2"/>
                </a:solidFill>
              </a:rPr>
              <a:t>To provide vehicle for collaborative discussion with CDANZ members about professionalism in the career industry in NZ.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 smtClean="0">
                <a:solidFill>
                  <a:schemeClr val="tx2"/>
                </a:solidFill>
              </a:rPr>
              <a:t>Conversations encompass research and leading practice.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 smtClean="0">
                <a:solidFill>
                  <a:schemeClr val="tx2"/>
                </a:solidFill>
              </a:rPr>
              <a:t>Three questions form the basis for conversations:</a:t>
            </a:r>
          </a:p>
          <a:p>
            <a:pPr marL="857250" lvl="1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NZ" dirty="0" smtClean="0">
                <a:solidFill>
                  <a:schemeClr val="tx2"/>
                </a:solidFill>
              </a:rPr>
              <a:t>What is professionalism?</a:t>
            </a:r>
          </a:p>
          <a:p>
            <a:pPr marL="857250" lvl="1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NZ" dirty="0" smtClean="0">
                <a:solidFill>
                  <a:schemeClr val="tx2"/>
                </a:solidFill>
              </a:rPr>
              <a:t>Why does it matter?</a:t>
            </a:r>
          </a:p>
          <a:p>
            <a:pPr marL="857250" lvl="1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NZ" dirty="0" smtClean="0">
                <a:solidFill>
                  <a:schemeClr val="tx2"/>
                </a:solidFill>
              </a:rPr>
              <a:t>For whom?</a:t>
            </a:r>
            <a:endParaRPr lang="en-NZ" dirty="0">
              <a:solidFill>
                <a:schemeClr val="tx2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3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4241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01608" cy="1143000"/>
          </a:xfrm>
        </p:spPr>
        <p:txBody>
          <a:bodyPr>
            <a:normAutofit/>
          </a:bodyPr>
          <a:lstStyle/>
          <a:p>
            <a:r>
              <a:rPr lang="en-NZ" dirty="0" smtClean="0">
                <a:solidFill>
                  <a:schemeClr val="tx1"/>
                </a:solidFill>
              </a:rPr>
              <a:t>Discussion: your voice…</a:t>
            </a:r>
            <a:endParaRPr lang="en-NZ" strike="sngStrike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41379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rgbClr val="C00000"/>
                </a:solidFill>
              </a:rPr>
              <a:t>Table group discussion on “professionalism”;</a:t>
            </a:r>
          </a:p>
          <a:p>
            <a:pPr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rgbClr val="C00000"/>
                </a:solidFill>
              </a:rPr>
              <a:t>Large </a:t>
            </a:r>
            <a:r>
              <a:rPr lang="en-NZ" dirty="0">
                <a:solidFill>
                  <a:srgbClr val="C00000"/>
                </a:solidFill>
              </a:rPr>
              <a:t>group sharing of main discussion </a:t>
            </a:r>
            <a:r>
              <a:rPr lang="en-NZ" dirty="0" smtClean="0">
                <a:solidFill>
                  <a:srgbClr val="C00000"/>
                </a:solidFill>
              </a:rPr>
              <a:t>points:</a:t>
            </a:r>
          </a:p>
          <a:p>
            <a:pPr lvl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C00000"/>
                </a:solidFill>
              </a:rPr>
              <a:t>Round of 1 point per table</a:t>
            </a:r>
          </a:p>
          <a:p>
            <a:pPr lvl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C00000"/>
                </a:solidFill>
              </a:rPr>
              <a:t>Repeat round if time.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30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0548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</p:spPr>
        <p:txBody>
          <a:bodyPr/>
          <a:lstStyle/>
          <a:p>
            <a:r>
              <a:rPr lang="en-NZ" dirty="0" smtClean="0">
                <a:solidFill>
                  <a:schemeClr val="tx1"/>
                </a:solidFill>
              </a:rPr>
              <a:t>Next Steps</a:t>
            </a:r>
            <a:endParaRPr lang="en-NZ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200000"/>
              </a:lnSpc>
              <a:spcBef>
                <a:spcPts val="0"/>
              </a:spcBef>
              <a:buNone/>
            </a:pPr>
            <a:endParaRPr lang="en-NZ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52676948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4665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157592" cy="1143000"/>
          </a:xfrm>
        </p:spPr>
        <p:txBody>
          <a:bodyPr>
            <a:normAutofit/>
          </a:bodyPr>
          <a:lstStyle/>
          <a:p>
            <a:r>
              <a:rPr lang="en-NZ" dirty="0" smtClean="0">
                <a:solidFill>
                  <a:schemeClr val="tx1"/>
                </a:solidFill>
              </a:rPr>
              <a:t>CDANZ </a:t>
            </a:r>
            <a:r>
              <a:rPr lang="en-NZ" dirty="0">
                <a:solidFill>
                  <a:schemeClr val="tx1"/>
                </a:solidFill>
              </a:rPr>
              <a:t>P</a:t>
            </a:r>
            <a:r>
              <a:rPr lang="en-NZ" dirty="0" smtClean="0">
                <a:solidFill>
                  <a:schemeClr val="tx1"/>
                </a:solidFill>
              </a:rPr>
              <a:t>rofessionalism </a:t>
            </a:r>
            <a:r>
              <a:rPr lang="en-NZ" dirty="0">
                <a:solidFill>
                  <a:schemeClr val="tx1"/>
                </a:solidFill>
              </a:rPr>
              <a:t>J</a:t>
            </a:r>
            <a:r>
              <a:rPr lang="en-NZ" dirty="0" smtClean="0">
                <a:solidFill>
                  <a:schemeClr val="tx1"/>
                </a:solidFill>
              </a:rPr>
              <a:t>ourney</a:t>
            </a:r>
            <a:endParaRPr lang="en-NZ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NZ" dirty="0" smtClean="0">
              <a:solidFill>
                <a:srgbClr val="C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4</a:t>
            </a:fld>
            <a:endParaRPr lang="en-NZ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3715789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460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n-NZ" dirty="0" smtClean="0">
                <a:solidFill>
                  <a:schemeClr val="tx1"/>
                </a:solidFill>
              </a:rPr>
              <a:t>Definition of “Profession”</a:t>
            </a:r>
            <a:endParaRPr lang="en-NZ" strike="sngStrike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41379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NZ" dirty="0" smtClean="0"/>
              <a:t>Key/common elements/components from definitions: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 smtClean="0"/>
              <a:t>Ethical standards/code of ethics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 smtClean="0"/>
              <a:t>Education and training at high level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 smtClean="0"/>
              <a:t>Credentialing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NZ" dirty="0" smtClean="0"/>
              <a:t>Competencies</a:t>
            </a:r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95B348-44DB-4933-8D96-096C9C250B00}" type="slidenum">
              <a:rPr lang="en-NZ" smtClean="0"/>
              <a:t>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7008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2204864"/>
            <a:ext cx="7772400" cy="1470025"/>
          </a:xfrm>
        </p:spPr>
        <p:txBody>
          <a:bodyPr/>
          <a:lstStyle/>
          <a:p>
            <a:pPr algn="ctr"/>
            <a:r>
              <a:rPr lang="en-NZ" altLang="en-US" dirty="0" smtClean="0"/>
              <a:t>Are we a profession?</a:t>
            </a:r>
            <a:endParaRPr lang="en-NZ" altLang="en-US" dirty="0"/>
          </a:p>
        </p:txBody>
      </p:sp>
    </p:spTree>
    <p:extLst>
      <p:ext uri="{BB962C8B-B14F-4D97-AF65-F5344CB8AC3E}">
        <p14:creationId xmlns:p14="http://schemas.microsoft.com/office/powerpoint/2010/main" val="3142944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b="1" dirty="0"/>
              <a:t>Definition of a Profession </a:t>
            </a:r>
            <a:r>
              <a:rPr lang="en-NZ" b="1" dirty="0" smtClean="0"/>
              <a:t>1</a:t>
            </a:r>
            <a:br>
              <a:rPr lang="en-NZ" b="1" dirty="0" smtClean="0"/>
            </a:br>
            <a:r>
              <a:rPr lang="en-NZ" sz="2000" dirty="0"/>
              <a:t>Professions </a:t>
            </a:r>
            <a:r>
              <a:rPr lang="en-NZ" sz="2000" dirty="0" smtClean="0"/>
              <a:t>Australia</a:t>
            </a:r>
            <a:endParaRPr lang="en-NZ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80851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000"/>
              </a:spcBef>
              <a:buNone/>
            </a:pPr>
            <a:r>
              <a:rPr lang="en-NZ" sz="1900" dirty="0" smtClean="0"/>
              <a:t>“A </a:t>
            </a:r>
            <a:r>
              <a:rPr lang="en-NZ" sz="1900" dirty="0"/>
              <a:t>profession is a disciplined group of individuals who adhere </a:t>
            </a:r>
            <a:r>
              <a:rPr lang="en-NZ" sz="1900" dirty="0" smtClean="0"/>
              <a:t>to ethical </a:t>
            </a:r>
            <a:r>
              <a:rPr lang="en-NZ" sz="1900" dirty="0"/>
              <a:t>standards and who hold themselves out as, and are accepted </a:t>
            </a:r>
            <a:r>
              <a:rPr lang="en-NZ" sz="1900" dirty="0" smtClean="0"/>
              <a:t>by the </a:t>
            </a:r>
            <a:r>
              <a:rPr lang="en-NZ" sz="1900" dirty="0"/>
              <a:t>public as possessing special knowledge and skills in a </a:t>
            </a:r>
            <a:r>
              <a:rPr lang="en-NZ" sz="1900" dirty="0" smtClean="0"/>
              <a:t>widely recognised </a:t>
            </a:r>
            <a:r>
              <a:rPr lang="en-NZ" sz="1900" dirty="0"/>
              <a:t>body of learning derived from research, education </a:t>
            </a:r>
            <a:r>
              <a:rPr lang="en-NZ" sz="1900" dirty="0" smtClean="0"/>
              <a:t>and training </a:t>
            </a:r>
            <a:r>
              <a:rPr lang="en-NZ" sz="1900" dirty="0"/>
              <a:t>at a high level, and who are prepared to apply </a:t>
            </a:r>
            <a:r>
              <a:rPr lang="en-NZ" sz="1900" dirty="0" smtClean="0"/>
              <a:t>this knowledge </a:t>
            </a:r>
            <a:r>
              <a:rPr lang="en-NZ" sz="1900" dirty="0"/>
              <a:t>and exercise these skills in the interest of others</a:t>
            </a:r>
            <a:r>
              <a:rPr lang="en-NZ" sz="1900" dirty="0" smtClean="0"/>
              <a:t>.</a:t>
            </a:r>
            <a:endParaRPr lang="en-NZ" sz="1900" dirty="0"/>
          </a:p>
          <a:p>
            <a:pPr marL="0" indent="0" algn="ctr">
              <a:spcBef>
                <a:spcPts val="1000"/>
              </a:spcBef>
              <a:buNone/>
            </a:pPr>
            <a:r>
              <a:rPr lang="en-NZ" sz="1900" dirty="0" smtClean="0"/>
              <a:t>“It </a:t>
            </a:r>
            <a:r>
              <a:rPr lang="en-NZ" sz="1900" dirty="0"/>
              <a:t>is inherent in the definition of a profession that a code of </a:t>
            </a:r>
            <a:r>
              <a:rPr lang="en-NZ" sz="1900" dirty="0" smtClean="0"/>
              <a:t>ethics governs </a:t>
            </a:r>
            <a:r>
              <a:rPr lang="en-NZ" sz="1900" dirty="0"/>
              <a:t>the activities of each profession. Such codes require </a:t>
            </a:r>
            <a:r>
              <a:rPr lang="en-NZ" sz="1900" dirty="0" smtClean="0"/>
              <a:t>behaviour and </a:t>
            </a:r>
            <a:r>
              <a:rPr lang="en-NZ" sz="1900" dirty="0"/>
              <a:t>practice beyond the personal moral obligations of an individual.</a:t>
            </a:r>
          </a:p>
          <a:p>
            <a:pPr marL="0" indent="0" algn="ctr">
              <a:spcBef>
                <a:spcPts val="1000"/>
              </a:spcBef>
              <a:buNone/>
            </a:pPr>
            <a:r>
              <a:rPr lang="en-NZ" sz="1900" dirty="0" smtClean="0"/>
              <a:t>“They </a:t>
            </a:r>
            <a:r>
              <a:rPr lang="en-NZ" sz="1900" dirty="0"/>
              <a:t>define and demand high standards of behaviour in respect to </a:t>
            </a:r>
            <a:r>
              <a:rPr lang="en-NZ" sz="1900" dirty="0" smtClean="0"/>
              <a:t>the services </a:t>
            </a:r>
            <a:r>
              <a:rPr lang="en-NZ" sz="1900" dirty="0"/>
              <a:t>provided to the public and in dealing with professional </a:t>
            </a:r>
            <a:r>
              <a:rPr lang="en-NZ" sz="1900" dirty="0" smtClean="0"/>
              <a:t>colleagues. </a:t>
            </a:r>
          </a:p>
          <a:p>
            <a:pPr marL="0" indent="0" algn="ctr">
              <a:spcBef>
                <a:spcPts val="1000"/>
              </a:spcBef>
              <a:buNone/>
            </a:pPr>
            <a:r>
              <a:rPr lang="en-NZ" sz="1900" dirty="0" smtClean="0"/>
              <a:t>“Further</a:t>
            </a:r>
            <a:r>
              <a:rPr lang="en-NZ" sz="1900" dirty="0"/>
              <a:t>, these codes are enforced by the profession and are </a:t>
            </a:r>
            <a:r>
              <a:rPr lang="en-NZ" sz="1900" dirty="0" smtClean="0"/>
              <a:t/>
            </a:r>
            <a:br>
              <a:rPr lang="en-NZ" sz="1900" dirty="0" smtClean="0"/>
            </a:br>
            <a:r>
              <a:rPr lang="en-NZ" sz="1900" dirty="0" smtClean="0"/>
              <a:t>acknowledged and </a:t>
            </a:r>
            <a:r>
              <a:rPr lang="en-NZ" sz="1900" dirty="0"/>
              <a:t>accepted by the </a:t>
            </a:r>
            <a:r>
              <a:rPr lang="en-NZ" sz="1900" dirty="0" smtClean="0"/>
              <a:t>community”</a:t>
            </a:r>
          </a:p>
        </p:txBody>
      </p:sp>
    </p:spTree>
    <p:extLst>
      <p:ext uri="{BB962C8B-B14F-4D97-AF65-F5344CB8AC3E}">
        <p14:creationId xmlns:p14="http://schemas.microsoft.com/office/powerpoint/2010/main" val="329245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Definition of a </a:t>
            </a:r>
            <a:r>
              <a:rPr lang="en-NZ" b="1" dirty="0" smtClean="0"/>
              <a:t>Profession 2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97152"/>
          </a:xfrm>
        </p:spPr>
        <p:txBody>
          <a:bodyPr/>
          <a:lstStyle/>
          <a:p>
            <a:r>
              <a:rPr lang="en-NZ" dirty="0" smtClean="0"/>
              <a:t>“….having a </a:t>
            </a:r>
            <a:r>
              <a:rPr lang="en-NZ" dirty="0"/>
              <a:t>body of knowledge based on abstract concepts and theories and requiring </a:t>
            </a:r>
            <a:r>
              <a:rPr lang="en-NZ" dirty="0" smtClean="0"/>
              <a:t>the exercise </a:t>
            </a:r>
            <a:r>
              <a:rPr lang="en-NZ" dirty="0"/>
              <a:t>of considerable discretion, an occupationally controlled division of labour</a:t>
            </a:r>
            <a:r>
              <a:rPr lang="en-NZ" dirty="0" smtClean="0"/>
              <a:t>, credentialing </a:t>
            </a:r>
            <a:r>
              <a:rPr lang="en-NZ" dirty="0"/>
              <a:t>procedures, training programmes and an ethic which emphasises </a:t>
            </a:r>
            <a:r>
              <a:rPr lang="en-NZ" dirty="0" smtClean="0"/>
              <a:t>doing good </a:t>
            </a:r>
            <a:r>
              <a:rPr lang="en-NZ" dirty="0"/>
              <a:t>rather than economic </a:t>
            </a:r>
            <a:r>
              <a:rPr lang="en-NZ" dirty="0" smtClean="0"/>
              <a:t>gain.”</a:t>
            </a:r>
          </a:p>
          <a:p>
            <a:pPr marL="0" indent="0" algn="r">
              <a:buNone/>
            </a:pPr>
            <a:r>
              <a:rPr lang="en-NZ" sz="1200" dirty="0" smtClean="0"/>
              <a:t>(</a:t>
            </a:r>
            <a:r>
              <a:rPr lang="en-NZ" sz="1200" dirty="0" err="1" smtClean="0"/>
              <a:t>Freidson</a:t>
            </a:r>
            <a:r>
              <a:rPr lang="en-NZ" sz="1200" dirty="0"/>
              <a:t>, 2001 cited in Scanlon, </a:t>
            </a:r>
            <a:r>
              <a:rPr lang="en-NZ" sz="1200" dirty="0" smtClean="0"/>
              <a:t>2011)</a:t>
            </a:r>
            <a:endParaRPr lang="en-NZ" sz="1200" dirty="0"/>
          </a:p>
          <a:p>
            <a:pPr marL="0" indent="0">
              <a:buNone/>
            </a:pPr>
            <a:r>
              <a:rPr lang="en-NZ" dirty="0" smtClean="0"/>
              <a:t>and …</a:t>
            </a:r>
          </a:p>
          <a:p>
            <a:pPr marL="0" indent="0">
              <a:buNone/>
            </a:pPr>
            <a:endParaRPr lang="en-NZ" sz="1200" dirty="0" smtClean="0"/>
          </a:p>
          <a:p>
            <a:pPr marL="0" indent="0">
              <a:buNone/>
            </a:pPr>
            <a:r>
              <a:rPr lang="en-NZ" dirty="0" smtClean="0"/>
              <a:t>“</a:t>
            </a:r>
            <a:r>
              <a:rPr lang="en-NZ" dirty="0"/>
              <a:t>Making connections between the world of study and the world of work is considered significant</a:t>
            </a:r>
            <a:r>
              <a:rPr lang="en-NZ" dirty="0" smtClean="0"/>
              <a:t>.”	</a:t>
            </a:r>
            <a:r>
              <a:rPr lang="en-NZ" sz="1200" dirty="0" smtClean="0"/>
              <a:t>(Scanlon, 2011 </a:t>
            </a:r>
            <a:r>
              <a:rPr lang="en-NZ" sz="1200" dirty="0"/>
              <a:t>p.246</a:t>
            </a:r>
            <a:r>
              <a:rPr lang="en-NZ" sz="1200" dirty="0" smtClean="0"/>
              <a:t>)</a:t>
            </a:r>
            <a:endParaRPr lang="en-NZ" sz="1200" dirty="0"/>
          </a:p>
        </p:txBody>
      </p:sp>
    </p:spTree>
    <p:extLst>
      <p:ext uri="{BB962C8B-B14F-4D97-AF65-F5344CB8AC3E}">
        <p14:creationId xmlns:p14="http://schemas.microsoft.com/office/powerpoint/2010/main" val="158464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sz="3200" b="1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Professionalism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3845024"/>
          </a:xfrm>
        </p:spPr>
        <p:txBody>
          <a:bodyPr/>
          <a:lstStyle/>
          <a:p>
            <a:pPr marL="0" indent="0">
              <a:buNone/>
            </a:pPr>
            <a:r>
              <a:rPr lang="en-NZ" dirty="0"/>
              <a:t>Professionalism is quite a different standard, and more to do with the actions and process of those engaged in practice.  </a:t>
            </a:r>
          </a:p>
          <a:p>
            <a:pPr marL="0" indent="0">
              <a:buNone/>
            </a:pPr>
            <a:r>
              <a:rPr lang="en-NZ" dirty="0" smtClean="0"/>
              <a:t>Profession </a:t>
            </a:r>
            <a:r>
              <a:rPr lang="en-NZ" dirty="0"/>
              <a:t>is an objective, externally devised standard.  </a:t>
            </a:r>
          </a:p>
          <a:p>
            <a:pPr marL="0" indent="0">
              <a:buNone/>
            </a:pPr>
            <a:r>
              <a:rPr lang="en-NZ" dirty="0" smtClean="0"/>
              <a:t>However</a:t>
            </a:r>
            <a:r>
              <a:rPr lang="en-NZ" dirty="0"/>
              <a:t>, professionalism suggests actions and attitudes that career practitioners themselves control.  </a:t>
            </a:r>
          </a:p>
          <a:p>
            <a:pPr marL="0" indent="0">
              <a:buNone/>
            </a:pPr>
            <a:r>
              <a:rPr lang="en-NZ" dirty="0" smtClean="0"/>
              <a:t>Professionalism </a:t>
            </a:r>
            <a:r>
              <a:rPr lang="en-NZ" dirty="0"/>
              <a:t>is not so much what a practitioner does as the manner in which it is done.</a:t>
            </a:r>
          </a:p>
          <a:p>
            <a:pPr marL="0" indent="0" algn="r">
              <a:buNone/>
            </a:pPr>
            <a:r>
              <a:rPr lang="en-NZ" dirty="0"/>
              <a:t>					</a:t>
            </a:r>
            <a:r>
              <a:rPr lang="en-NZ" sz="1200" dirty="0" smtClean="0"/>
              <a:t>(Furbish &amp; Ker, 2002)</a:t>
            </a:r>
            <a:endParaRPr lang="en-NZ" sz="1200" dirty="0"/>
          </a:p>
        </p:txBody>
      </p:sp>
    </p:spTree>
    <p:extLst>
      <p:ext uri="{BB962C8B-B14F-4D97-AF65-F5344CB8AC3E}">
        <p14:creationId xmlns:p14="http://schemas.microsoft.com/office/powerpoint/2010/main" val="264310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ANZ Presentation Mmm yyyy">
  <a:themeElements>
    <a:clrScheme name="defaul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">
      <a:majorFont>
        <a:latin typeface="Helvetica 45 Light"/>
        <a:ea typeface=""/>
        <a:cs typeface=""/>
      </a:majorFont>
      <a:minorFont>
        <a:latin typeface="Helvetica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CDANZ Presentation Mmm yyyy</Template>
  <TotalTime>30</TotalTime>
  <Words>1951</Words>
  <Application>Microsoft Office PowerPoint</Application>
  <PresentationFormat>On-screen Show (4:3)</PresentationFormat>
  <Paragraphs>218</Paragraphs>
  <Slides>31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CDANZ Presentation Mmm yyyy</vt:lpstr>
      <vt:lpstr> Conversations on Professionalism   17th AGM Auckland 2014</vt:lpstr>
      <vt:lpstr>Workshop Objectives </vt:lpstr>
      <vt:lpstr>Purpose of Professionalism Working Party</vt:lpstr>
      <vt:lpstr>CDANZ Professionalism Journey</vt:lpstr>
      <vt:lpstr>Definition of “Profession”</vt:lpstr>
      <vt:lpstr>Are we a profession?</vt:lpstr>
      <vt:lpstr>Definition of a Profession 1 Professions Australia</vt:lpstr>
      <vt:lpstr>Definition of a Profession 2</vt:lpstr>
      <vt:lpstr>Professionalism</vt:lpstr>
      <vt:lpstr>Voices - Sarah</vt:lpstr>
      <vt:lpstr>What Is Our Brand?</vt:lpstr>
      <vt:lpstr>What Value do we Provide (ROI)?</vt:lpstr>
      <vt:lpstr>What Is Professionalism?</vt:lpstr>
      <vt:lpstr>Voices - Lila</vt:lpstr>
      <vt:lpstr>PowerPoint Presentation</vt:lpstr>
      <vt:lpstr>PowerPoint Presentation</vt:lpstr>
      <vt:lpstr>Voices - Hana</vt:lpstr>
      <vt:lpstr>Korero kia rongoi to reo rangatira</vt:lpstr>
      <vt:lpstr>4 conversations with Māori professional members of CDANZ</vt:lpstr>
      <vt:lpstr>PowerPoint Presentation</vt:lpstr>
      <vt:lpstr>Voices - Lee</vt:lpstr>
      <vt:lpstr>Voices - Val</vt:lpstr>
      <vt:lpstr>Key Findings</vt:lpstr>
      <vt:lpstr>Challenges and opportunities</vt:lpstr>
      <vt:lpstr>Voices – Julie</vt:lpstr>
      <vt:lpstr>Voices – Survey Monkey</vt:lpstr>
      <vt:lpstr>Voices – Survey Monkey</vt:lpstr>
      <vt:lpstr>Professional Standards: some views</vt:lpstr>
      <vt:lpstr>Alterative Pathways: perspectives</vt:lpstr>
      <vt:lpstr>Discussion: your voice…</vt:lpstr>
      <vt:lpstr>Next Steps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Conversations on Professionalism   17th AGM Auckland 2014</dc:title>
  <dc:creator>Sam Young</dc:creator>
  <cp:lastModifiedBy>Sam Young</cp:lastModifiedBy>
  <cp:revision>24</cp:revision>
  <cp:lastPrinted>2014-12-07T03:48:23Z</cp:lastPrinted>
  <dcterms:created xsi:type="dcterms:W3CDTF">2014-12-07T03:02:11Z</dcterms:created>
  <dcterms:modified xsi:type="dcterms:W3CDTF">2014-12-07T03:48:41Z</dcterms:modified>
</cp:coreProperties>
</file>